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6"/>
  </p:notesMasterIdLst>
  <p:handoutMasterIdLst>
    <p:handoutMasterId r:id="rId67"/>
  </p:handoutMasterIdLst>
  <p:sldIdLst>
    <p:sldId id="256" r:id="rId2"/>
    <p:sldId id="257" r:id="rId3"/>
    <p:sldId id="317" r:id="rId4"/>
    <p:sldId id="285" r:id="rId5"/>
    <p:sldId id="288" r:id="rId6"/>
    <p:sldId id="289" r:id="rId7"/>
    <p:sldId id="310" r:id="rId8"/>
    <p:sldId id="311" r:id="rId9"/>
    <p:sldId id="312" r:id="rId10"/>
    <p:sldId id="313" r:id="rId11"/>
    <p:sldId id="314" r:id="rId12"/>
    <p:sldId id="315" r:id="rId13"/>
    <p:sldId id="316" r:id="rId14"/>
    <p:sldId id="318" r:id="rId15"/>
    <p:sldId id="319" r:id="rId16"/>
    <p:sldId id="286" r:id="rId17"/>
    <p:sldId id="290" r:id="rId18"/>
    <p:sldId id="291" r:id="rId19"/>
    <p:sldId id="292" r:id="rId20"/>
    <p:sldId id="333" r:id="rId21"/>
    <p:sldId id="334" r:id="rId22"/>
    <p:sldId id="264" r:id="rId23"/>
    <p:sldId id="266" r:id="rId24"/>
    <p:sldId id="293" r:id="rId25"/>
    <p:sldId id="294" r:id="rId26"/>
    <p:sldId id="268" r:id="rId27"/>
    <p:sldId id="269" r:id="rId28"/>
    <p:sldId id="270" r:id="rId29"/>
    <p:sldId id="271" r:id="rId30"/>
    <p:sldId id="274" r:id="rId31"/>
    <p:sldId id="287" r:id="rId32"/>
    <p:sldId id="275" r:id="rId33"/>
    <p:sldId id="335" r:id="rId34"/>
    <p:sldId id="336" r:id="rId35"/>
    <p:sldId id="295" r:id="rId36"/>
    <p:sldId id="277" r:id="rId37"/>
    <p:sldId id="296" r:id="rId38"/>
    <p:sldId id="305" r:id="rId39"/>
    <p:sldId id="297" r:id="rId40"/>
    <p:sldId id="298" r:id="rId41"/>
    <p:sldId id="301" r:id="rId42"/>
    <p:sldId id="302" r:id="rId43"/>
    <p:sldId id="303" r:id="rId44"/>
    <p:sldId id="304" r:id="rId45"/>
    <p:sldId id="306" r:id="rId46"/>
    <p:sldId id="337" r:id="rId47"/>
    <p:sldId id="339" r:id="rId48"/>
    <p:sldId id="307" r:id="rId49"/>
    <p:sldId id="308" r:id="rId50"/>
    <p:sldId id="309" r:id="rId51"/>
    <p:sldId id="341" r:id="rId52"/>
    <p:sldId id="320" r:id="rId53"/>
    <p:sldId id="321" r:id="rId54"/>
    <p:sldId id="322" r:id="rId55"/>
    <p:sldId id="323" r:id="rId56"/>
    <p:sldId id="324" r:id="rId57"/>
    <p:sldId id="325" r:id="rId58"/>
    <p:sldId id="326" r:id="rId59"/>
    <p:sldId id="327" r:id="rId60"/>
    <p:sldId id="328" r:id="rId61"/>
    <p:sldId id="329" r:id="rId62"/>
    <p:sldId id="330" r:id="rId63"/>
    <p:sldId id="331" r:id="rId64"/>
    <p:sldId id="332" r:id="rId6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9900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92" autoAdjust="0"/>
    <p:restoredTop sz="94660"/>
  </p:normalViewPr>
  <p:slideViewPr>
    <p:cSldViewPr>
      <p:cViewPr varScale="1">
        <p:scale>
          <a:sx n="60" d="100"/>
          <a:sy n="60" d="100"/>
        </p:scale>
        <p:origin x="806" y="43"/>
      </p:cViewPr>
      <p:guideLst>
        <p:guide orient="horz" pos="2160"/>
        <p:guide pos="2880"/>
      </p:guideLst>
    </p:cSldViewPr>
  </p:slideViewPr>
  <p:notesTextViewPr>
    <p:cViewPr>
      <p:scale>
        <a:sx n="100" d="100"/>
        <a:sy n="100" d="100"/>
      </p:scale>
      <p:origin x="0" y="0"/>
    </p:cViewPr>
  </p:notesTextViewPr>
  <p:notesViewPr>
    <p:cSldViewPr>
      <p:cViewPr varScale="1">
        <p:scale>
          <a:sx n="44" d="100"/>
          <a:sy n="44" d="100"/>
        </p:scale>
        <p:origin x="-2220"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r>
              <a:rPr lang="en-US"/>
              <a:t>ARAICOM Life Sciences and ULL CACS</a:t>
            </a:r>
          </a:p>
        </p:txBody>
      </p:sp>
      <p:sp>
        <p:nvSpPr>
          <p:cNvPr id="1361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r>
              <a:rPr lang="en-US"/>
              <a:t>11-12-2006</a:t>
            </a:r>
          </a:p>
        </p:txBody>
      </p:sp>
      <p:sp>
        <p:nvSpPr>
          <p:cNvPr id="1361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r>
              <a:rPr lang="en-US"/>
              <a:t>Confidential Preliminary Document</a:t>
            </a:r>
          </a:p>
        </p:txBody>
      </p:sp>
      <p:sp>
        <p:nvSpPr>
          <p:cNvPr id="1361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77001BC2-E14F-4571-BF71-2255A6C6D6FF}" type="slidenum">
              <a:rPr lang="en-US" altLang="en-US"/>
              <a:pPr>
                <a:defRPr/>
              </a:pPr>
              <a:t>‹#›</a:t>
            </a:fld>
            <a:endParaRPr lang="en-US" altLang="en-US"/>
          </a:p>
        </p:txBody>
      </p:sp>
    </p:spTree>
    <p:extLst>
      <p:ext uri="{BB962C8B-B14F-4D97-AF65-F5344CB8AC3E}">
        <p14:creationId xmlns:p14="http://schemas.microsoft.com/office/powerpoint/2010/main" val="11077794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r>
              <a:rPr lang="en-US"/>
              <a:t>ARAICOM Life Sciences and ULL CACS</a:t>
            </a:r>
          </a:p>
        </p:txBody>
      </p:sp>
      <p:sp>
        <p:nvSpPr>
          <p:cNvPr id="134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r>
              <a:rPr lang="en-US"/>
              <a:t>11-12-2006</a:t>
            </a:r>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4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r>
              <a:rPr lang="en-US"/>
              <a:t>Confidential Preliminary Document</a:t>
            </a:r>
          </a:p>
        </p:txBody>
      </p:sp>
      <p:sp>
        <p:nvSpPr>
          <p:cNvPr id="134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1D7D900C-231D-4F6E-8AF3-D955D7D69093}" type="slidenum">
              <a:rPr lang="en-US" altLang="en-US"/>
              <a:pPr>
                <a:defRPr/>
              </a:pPr>
              <a:t>‹#›</a:t>
            </a:fld>
            <a:endParaRPr lang="en-US" altLang="en-US"/>
          </a:p>
        </p:txBody>
      </p:sp>
    </p:spTree>
    <p:extLst>
      <p:ext uri="{BB962C8B-B14F-4D97-AF65-F5344CB8AC3E}">
        <p14:creationId xmlns:p14="http://schemas.microsoft.com/office/powerpoint/2010/main" val="29808700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07F5E06-3F81-4564-AE68-A8619F337094}" type="slidenum">
              <a:rPr lang="en-US" altLang="en-US">
                <a:latin typeface="Arial" panose="020B0604020202020204" pitchFamily="34" charset="0"/>
              </a:rPr>
              <a:pPr/>
              <a:t>1</a:t>
            </a:fld>
            <a:endParaRPr lang="en-US" altLang="en-US">
              <a:latin typeface="Arial" panose="020B0604020202020204" pitchFamily="34" charset="0"/>
            </a:endParaRPr>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0112511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CBB24CEF-A7B1-4CDC-AC37-4F7452D0C3CF}" type="slidenum">
              <a:rPr lang="en-US" altLang="en-US">
                <a:latin typeface="Arial" panose="020B0604020202020204" pitchFamily="34" charset="0"/>
              </a:rPr>
              <a:pPr/>
              <a:t>10</a:t>
            </a:fld>
            <a:endParaRPr lang="en-US" altLang="en-US">
              <a:latin typeface="Arial" panose="020B0604020202020204" pitchFamily="34" charset="0"/>
            </a:endParaRPr>
          </a:p>
        </p:txBody>
      </p:sp>
    </p:spTree>
    <p:extLst>
      <p:ext uri="{BB962C8B-B14F-4D97-AF65-F5344CB8AC3E}">
        <p14:creationId xmlns:p14="http://schemas.microsoft.com/office/powerpoint/2010/main" val="2228206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6D3D579-B765-418B-BE60-65BBADB66511}" type="slidenum">
              <a:rPr lang="en-US" altLang="en-US">
                <a:latin typeface="Arial" panose="020B0604020202020204" pitchFamily="34" charset="0"/>
              </a:rPr>
              <a:pPr/>
              <a:t>11</a:t>
            </a:fld>
            <a:endParaRPr lang="en-US" altLang="en-US">
              <a:latin typeface="Arial" panose="020B0604020202020204" pitchFamily="34" charset="0"/>
            </a:endParaRPr>
          </a:p>
        </p:txBody>
      </p:sp>
    </p:spTree>
    <p:extLst>
      <p:ext uri="{BB962C8B-B14F-4D97-AF65-F5344CB8AC3E}">
        <p14:creationId xmlns:p14="http://schemas.microsoft.com/office/powerpoint/2010/main" val="3517996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57E286F-1EB4-4F14-B5C3-63886A945EC9}" type="slidenum">
              <a:rPr lang="en-US" altLang="en-US">
                <a:latin typeface="Arial" panose="020B0604020202020204" pitchFamily="34" charset="0"/>
              </a:rPr>
              <a:pPr/>
              <a:t>12</a:t>
            </a:fld>
            <a:endParaRPr lang="en-US" altLang="en-US">
              <a:latin typeface="Arial" panose="020B0604020202020204" pitchFamily="34" charset="0"/>
            </a:endParaRPr>
          </a:p>
        </p:txBody>
      </p:sp>
    </p:spTree>
    <p:extLst>
      <p:ext uri="{BB962C8B-B14F-4D97-AF65-F5344CB8AC3E}">
        <p14:creationId xmlns:p14="http://schemas.microsoft.com/office/powerpoint/2010/main" val="1731792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BABCB79A-525D-46CD-9720-718F4C9D5BFD}" type="slidenum">
              <a:rPr lang="en-US" altLang="en-US">
                <a:latin typeface="Arial" panose="020B0604020202020204" pitchFamily="34" charset="0"/>
              </a:rPr>
              <a:pPr/>
              <a:t>13</a:t>
            </a:fld>
            <a:endParaRPr lang="en-US" altLang="en-US">
              <a:latin typeface="Arial" panose="020B0604020202020204" pitchFamily="34" charset="0"/>
            </a:endParaRPr>
          </a:p>
        </p:txBody>
      </p:sp>
    </p:spTree>
    <p:extLst>
      <p:ext uri="{BB962C8B-B14F-4D97-AF65-F5344CB8AC3E}">
        <p14:creationId xmlns:p14="http://schemas.microsoft.com/office/powerpoint/2010/main" val="5885121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27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327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327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327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0E6A5F84-B872-4A5E-885A-FB6E2567CA86}" type="slidenum">
              <a:rPr lang="en-US" altLang="en-US">
                <a:latin typeface="Arial" panose="020B0604020202020204" pitchFamily="34" charset="0"/>
              </a:rPr>
              <a:pPr/>
              <a:t>14</a:t>
            </a:fld>
            <a:endParaRPr lang="en-US" altLang="en-US">
              <a:latin typeface="Arial" panose="020B0604020202020204" pitchFamily="34" charset="0"/>
            </a:endParaRPr>
          </a:p>
        </p:txBody>
      </p:sp>
    </p:spTree>
    <p:extLst>
      <p:ext uri="{BB962C8B-B14F-4D97-AF65-F5344CB8AC3E}">
        <p14:creationId xmlns:p14="http://schemas.microsoft.com/office/powerpoint/2010/main" val="14143688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22FAA72-47C6-4C0C-B5C5-8407407A361A}" type="slidenum">
              <a:rPr lang="en-US" altLang="en-US">
                <a:latin typeface="Arial" panose="020B0604020202020204" pitchFamily="34" charset="0"/>
              </a:rPr>
              <a:pPr/>
              <a:t>15</a:t>
            </a:fld>
            <a:endParaRPr lang="en-US" altLang="en-US">
              <a:latin typeface="Arial" panose="020B0604020202020204" pitchFamily="34" charset="0"/>
            </a:endParaRPr>
          </a:p>
        </p:txBody>
      </p:sp>
    </p:spTree>
    <p:extLst>
      <p:ext uri="{BB962C8B-B14F-4D97-AF65-F5344CB8AC3E}">
        <p14:creationId xmlns:p14="http://schemas.microsoft.com/office/powerpoint/2010/main" val="3631161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3C2696B-4C1D-458E-A5F5-627B27496E0F}" type="slidenum">
              <a:rPr lang="en-US" altLang="en-US">
                <a:latin typeface="Arial" panose="020B0604020202020204" pitchFamily="34" charset="0"/>
              </a:rPr>
              <a:pPr/>
              <a:t>16</a:t>
            </a:fld>
            <a:endParaRPr lang="en-US" altLang="en-US">
              <a:latin typeface="Arial" panose="020B0604020202020204" pitchFamily="34" charset="0"/>
            </a:endParaRPr>
          </a:p>
        </p:txBody>
      </p:sp>
    </p:spTree>
    <p:extLst>
      <p:ext uri="{BB962C8B-B14F-4D97-AF65-F5344CB8AC3E}">
        <p14:creationId xmlns:p14="http://schemas.microsoft.com/office/powerpoint/2010/main" val="26317467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AEFEA9E-083C-4169-AAFF-F71A6FEF0A52}" type="slidenum">
              <a:rPr lang="en-US" altLang="en-US">
                <a:latin typeface="Arial" panose="020B0604020202020204" pitchFamily="34" charset="0"/>
              </a:rPr>
              <a:pPr/>
              <a:t>17</a:t>
            </a:fld>
            <a:endParaRPr lang="en-US" altLang="en-US">
              <a:latin typeface="Arial" panose="020B0604020202020204" pitchFamily="34" charset="0"/>
            </a:endParaRPr>
          </a:p>
        </p:txBody>
      </p:sp>
    </p:spTree>
    <p:extLst>
      <p:ext uri="{BB962C8B-B14F-4D97-AF65-F5344CB8AC3E}">
        <p14:creationId xmlns:p14="http://schemas.microsoft.com/office/powerpoint/2010/main" val="139025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5928908-C583-4A68-8CBE-A15222347F91}" type="slidenum">
              <a:rPr lang="en-US" altLang="en-US">
                <a:latin typeface="Arial" panose="020B0604020202020204" pitchFamily="34" charset="0"/>
              </a:rPr>
              <a:pPr/>
              <a:t>18</a:t>
            </a:fld>
            <a:endParaRPr lang="en-US" altLang="en-US">
              <a:latin typeface="Arial" panose="020B0604020202020204" pitchFamily="34" charset="0"/>
            </a:endParaRPr>
          </a:p>
        </p:txBody>
      </p:sp>
    </p:spTree>
    <p:extLst>
      <p:ext uri="{BB962C8B-B14F-4D97-AF65-F5344CB8AC3E}">
        <p14:creationId xmlns:p14="http://schemas.microsoft.com/office/powerpoint/2010/main" val="34563333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430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430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430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430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57A5C43-E59C-4189-A815-7FFDC93286BA}" type="slidenum">
              <a:rPr lang="en-US" altLang="en-US">
                <a:latin typeface="Arial" panose="020B0604020202020204" pitchFamily="34" charset="0"/>
              </a:rPr>
              <a:pPr/>
              <a:t>19</a:t>
            </a:fld>
            <a:endParaRPr lang="en-US" altLang="en-US">
              <a:latin typeface="Arial" panose="020B0604020202020204" pitchFamily="34" charset="0"/>
            </a:endParaRPr>
          </a:p>
        </p:txBody>
      </p:sp>
    </p:spTree>
    <p:extLst>
      <p:ext uri="{BB962C8B-B14F-4D97-AF65-F5344CB8AC3E}">
        <p14:creationId xmlns:p14="http://schemas.microsoft.com/office/powerpoint/2010/main" val="2338837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819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819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819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819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3CC9C2D-DD47-47F6-AE85-8A2C7BE2510A}" type="slidenum">
              <a:rPr lang="en-US" altLang="en-US">
                <a:latin typeface="Arial" panose="020B0604020202020204" pitchFamily="34" charset="0"/>
              </a:rPr>
              <a:pPr/>
              <a:t>2</a:t>
            </a:fld>
            <a:endParaRPr lang="en-US" altLang="en-US">
              <a:latin typeface="Arial" panose="020B0604020202020204" pitchFamily="34" charset="0"/>
            </a:endParaRPr>
          </a:p>
        </p:txBody>
      </p:sp>
    </p:spTree>
    <p:extLst>
      <p:ext uri="{BB962C8B-B14F-4D97-AF65-F5344CB8AC3E}">
        <p14:creationId xmlns:p14="http://schemas.microsoft.com/office/powerpoint/2010/main" val="5410338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450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4506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4506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EE46FCC-B85F-45B0-B2B9-54A9FAE839C6}" type="slidenum">
              <a:rPr lang="en-US" altLang="en-US">
                <a:latin typeface="Arial" panose="020B0604020202020204" pitchFamily="34" charset="0"/>
              </a:rPr>
              <a:pPr/>
              <a:t>20</a:t>
            </a:fld>
            <a:endParaRPr lang="en-US" altLang="en-US">
              <a:latin typeface="Arial" panose="020B0604020202020204" pitchFamily="34" charset="0"/>
            </a:endParaRPr>
          </a:p>
        </p:txBody>
      </p:sp>
    </p:spTree>
    <p:extLst>
      <p:ext uri="{BB962C8B-B14F-4D97-AF65-F5344CB8AC3E}">
        <p14:creationId xmlns:p14="http://schemas.microsoft.com/office/powerpoint/2010/main" val="36986047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471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471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471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471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2113EE5-355D-472B-91D7-C353E00BEACD}" type="slidenum">
              <a:rPr lang="en-US" altLang="en-US">
                <a:latin typeface="Arial" panose="020B0604020202020204" pitchFamily="34" charset="0"/>
              </a:rPr>
              <a:pPr/>
              <a:t>21</a:t>
            </a:fld>
            <a:endParaRPr lang="en-US" altLang="en-US">
              <a:latin typeface="Arial" panose="020B0604020202020204" pitchFamily="34" charset="0"/>
            </a:endParaRPr>
          </a:p>
        </p:txBody>
      </p:sp>
    </p:spTree>
    <p:extLst>
      <p:ext uri="{BB962C8B-B14F-4D97-AF65-F5344CB8AC3E}">
        <p14:creationId xmlns:p14="http://schemas.microsoft.com/office/powerpoint/2010/main" val="11830750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4915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4915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4915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4915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8482FDDD-A752-4F83-B44A-3963BF4EFADF}" type="slidenum">
              <a:rPr lang="en-US" altLang="en-US">
                <a:latin typeface="Arial" panose="020B0604020202020204" pitchFamily="34" charset="0"/>
              </a:rPr>
              <a:pPr/>
              <a:t>22</a:t>
            </a:fld>
            <a:endParaRPr lang="en-US" altLang="en-US">
              <a:latin typeface="Arial" panose="020B0604020202020204" pitchFamily="34" charset="0"/>
            </a:endParaRPr>
          </a:p>
        </p:txBody>
      </p:sp>
    </p:spTree>
    <p:extLst>
      <p:ext uri="{BB962C8B-B14F-4D97-AF65-F5344CB8AC3E}">
        <p14:creationId xmlns:p14="http://schemas.microsoft.com/office/powerpoint/2010/main" val="31072946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5120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5120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5120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5120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A4C12F55-F1E7-4BBD-83CE-A49AD6910F48}" type="slidenum">
              <a:rPr lang="en-US" altLang="en-US">
                <a:latin typeface="Arial" panose="020B0604020202020204" pitchFamily="34" charset="0"/>
              </a:rPr>
              <a:pPr/>
              <a:t>23</a:t>
            </a:fld>
            <a:endParaRPr lang="en-US" altLang="en-US">
              <a:latin typeface="Arial" panose="020B0604020202020204" pitchFamily="34" charset="0"/>
            </a:endParaRPr>
          </a:p>
        </p:txBody>
      </p:sp>
    </p:spTree>
    <p:extLst>
      <p:ext uri="{BB962C8B-B14F-4D97-AF65-F5344CB8AC3E}">
        <p14:creationId xmlns:p14="http://schemas.microsoft.com/office/powerpoint/2010/main" val="36528371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5325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62B19CB-DEE2-47C4-92E9-349E26C10A28}" type="slidenum">
              <a:rPr lang="en-US" altLang="en-US">
                <a:latin typeface="Arial" panose="020B0604020202020204" pitchFamily="34" charset="0"/>
              </a:rPr>
              <a:pPr/>
              <a:t>24</a:t>
            </a:fld>
            <a:endParaRPr lang="en-US" altLang="en-US">
              <a:latin typeface="Arial" panose="020B0604020202020204" pitchFamily="34" charset="0"/>
            </a:endParaRPr>
          </a:p>
        </p:txBody>
      </p:sp>
    </p:spTree>
    <p:extLst>
      <p:ext uri="{BB962C8B-B14F-4D97-AF65-F5344CB8AC3E}">
        <p14:creationId xmlns:p14="http://schemas.microsoft.com/office/powerpoint/2010/main" val="40581043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553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553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553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553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DF811EE-9EEE-4E52-8F8C-2E38F3C41603}" type="slidenum">
              <a:rPr lang="en-US" altLang="en-US">
                <a:latin typeface="Arial" panose="020B0604020202020204" pitchFamily="34" charset="0"/>
              </a:rPr>
              <a:pPr/>
              <a:t>25</a:t>
            </a:fld>
            <a:endParaRPr lang="en-US" altLang="en-US">
              <a:latin typeface="Arial" panose="020B0604020202020204" pitchFamily="34" charset="0"/>
            </a:endParaRPr>
          </a:p>
        </p:txBody>
      </p:sp>
    </p:spTree>
    <p:extLst>
      <p:ext uri="{BB962C8B-B14F-4D97-AF65-F5344CB8AC3E}">
        <p14:creationId xmlns:p14="http://schemas.microsoft.com/office/powerpoint/2010/main" val="19926232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5734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5734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5735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5735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85A40186-F518-4A74-BC6A-D437152CDF63}" type="slidenum">
              <a:rPr lang="en-US" altLang="en-US">
                <a:latin typeface="Arial" panose="020B0604020202020204" pitchFamily="34" charset="0"/>
              </a:rPr>
              <a:pPr/>
              <a:t>26</a:t>
            </a:fld>
            <a:endParaRPr lang="en-US" altLang="en-US">
              <a:latin typeface="Arial" panose="020B0604020202020204" pitchFamily="34" charset="0"/>
            </a:endParaRPr>
          </a:p>
        </p:txBody>
      </p:sp>
    </p:spTree>
    <p:extLst>
      <p:ext uri="{BB962C8B-B14F-4D97-AF65-F5344CB8AC3E}">
        <p14:creationId xmlns:p14="http://schemas.microsoft.com/office/powerpoint/2010/main" val="17515345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5939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5939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5939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5939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A908499F-381F-427E-AD3B-B590F75BDE1B}" type="slidenum">
              <a:rPr lang="en-US" altLang="en-US">
                <a:latin typeface="Arial" panose="020B0604020202020204" pitchFamily="34" charset="0"/>
              </a:rPr>
              <a:pPr/>
              <a:t>27</a:t>
            </a:fld>
            <a:endParaRPr lang="en-US" altLang="en-US">
              <a:latin typeface="Arial" panose="020B0604020202020204" pitchFamily="34" charset="0"/>
            </a:endParaRPr>
          </a:p>
        </p:txBody>
      </p:sp>
    </p:spTree>
    <p:extLst>
      <p:ext uri="{BB962C8B-B14F-4D97-AF65-F5344CB8AC3E}">
        <p14:creationId xmlns:p14="http://schemas.microsoft.com/office/powerpoint/2010/main" val="31823348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6144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6144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6144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6144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BED9960F-5803-4888-90F5-CAC8F40616F2}" type="slidenum">
              <a:rPr lang="en-US" altLang="en-US">
                <a:latin typeface="Arial" panose="020B0604020202020204" pitchFamily="34" charset="0"/>
              </a:rPr>
              <a:pPr/>
              <a:t>28</a:t>
            </a:fld>
            <a:endParaRPr lang="en-US" altLang="en-US">
              <a:latin typeface="Arial" panose="020B0604020202020204" pitchFamily="34" charset="0"/>
            </a:endParaRPr>
          </a:p>
        </p:txBody>
      </p:sp>
    </p:spTree>
    <p:extLst>
      <p:ext uri="{BB962C8B-B14F-4D97-AF65-F5344CB8AC3E}">
        <p14:creationId xmlns:p14="http://schemas.microsoft.com/office/powerpoint/2010/main" val="24441709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634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634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634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6349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87956DE-83AF-49FA-A85D-E6C530993BA7}" type="slidenum">
              <a:rPr lang="en-US" altLang="en-US">
                <a:latin typeface="Arial" panose="020B0604020202020204" pitchFamily="34" charset="0"/>
              </a:rPr>
              <a:pPr/>
              <a:t>29</a:t>
            </a:fld>
            <a:endParaRPr lang="en-US" altLang="en-US">
              <a:latin typeface="Arial" panose="020B0604020202020204" pitchFamily="34" charset="0"/>
            </a:endParaRPr>
          </a:p>
        </p:txBody>
      </p:sp>
    </p:spTree>
    <p:extLst>
      <p:ext uri="{BB962C8B-B14F-4D97-AF65-F5344CB8AC3E}">
        <p14:creationId xmlns:p14="http://schemas.microsoft.com/office/powerpoint/2010/main" val="2930040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024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024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024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024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A517FBFC-CCDB-4FAF-AE14-76A222C36BFB}" type="slidenum">
              <a:rPr lang="en-US" altLang="en-US">
                <a:latin typeface="Arial" panose="020B0604020202020204" pitchFamily="34" charset="0"/>
              </a:rPr>
              <a:pPr/>
              <a:t>3</a:t>
            </a:fld>
            <a:endParaRPr lang="en-US" altLang="en-US">
              <a:latin typeface="Arial" panose="020B0604020202020204" pitchFamily="34" charset="0"/>
            </a:endParaRPr>
          </a:p>
        </p:txBody>
      </p:sp>
    </p:spTree>
    <p:extLst>
      <p:ext uri="{BB962C8B-B14F-4D97-AF65-F5344CB8AC3E}">
        <p14:creationId xmlns:p14="http://schemas.microsoft.com/office/powerpoint/2010/main" val="11237604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6554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6554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6554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6554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6D286A8-7490-4D07-B222-BA4F04A1E13D}" type="slidenum">
              <a:rPr lang="en-US" altLang="en-US">
                <a:latin typeface="Arial" panose="020B0604020202020204" pitchFamily="34" charset="0"/>
              </a:rPr>
              <a:pPr/>
              <a:t>30</a:t>
            </a:fld>
            <a:endParaRPr lang="en-US" altLang="en-US">
              <a:latin typeface="Arial" panose="020B0604020202020204" pitchFamily="34" charset="0"/>
            </a:endParaRPr>
          </a:p>
        </p:txBody>
      </p:sp>
    </p:spTree>
    <p:extLst>
      <p:ext uri="{BB962C8B-B14F-4D97-AF65-F5344CB8AC3E}">
        <p14:creationId xmlns:p14="http://schemas.microsoft.com/office/powerpoint/2010/main" val="8752818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6758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6758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6759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6759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ECB5822-3847-4DC9-B7A6-D71857A4E6DF}" type="slidenum">
              <a:rPr lang="en-US" altLang="en-US">
                <a:latin typeface="Arial" panose="020B0604020202020204" pitchFamily="34" charset="0"/>
              </a:rPr>
              <a:pPr/>
              <a:t>31</a:t>
            </a:fld>
            <a:endParaRPr lang="en-US" altLang="en-US">
              <a:latin typeface="Arial" panose="020B0604020202020204" pitchFamily="34" charset="0"/>
            </a:endParaRPr>
          </a:p>
        </p:txBody>
      </p:sp>
    </p:spTree>
    <p:extLst>
      <p:ext uri="{BB962C8B-B14F-4D97-AF65-F5344CB8AC3E}">
        <p14:creationId xmlns:p14="http://schemas.microsoft.com/office/powerpoint/2010/main" val="8180099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6963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6963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6963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6963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7C8915D-46D0-42FE-B262-F25A290A56C5}" type="slidenum">
              <a:rPr lang="en-US" altLang="en-US">
                <a:latin typeface="Arial" panose="020B0604020202020204" pitchFamily="34" charset="0"/>
              </a:rPr>
              <a:pPr/>
              <a:t>32</a:t>
            </a:fld>
            <a:endParaRPr lang="en-US" altLang="en-US">
              <a:latin typeface="Arial" panose="020B0604020202020204" pitchFamily="34" charset="0"/>
            </a:endParaRPr>
          </a:p>
        </p:txBody>
      </p:sp>
    </p:spTree>
    <p:extLst>
      <p:ext uri="{BB962C8B-B14F-4D97-AF65-F5344CB8AC3E}">
        <p14:creationId xmlns:p14="http://schemas.microsoft.com/office/powerpoint/2010/main" val="26477639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716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716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716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716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DF67BA6D-4818-4BDA-8B1B-8D8EC7B91755}" type="slidenum">
              <a:rPr lang="en-US" altLang="en-US">
                <a:latin typeface="Arial" panose="020B0604020202020204" pitchFamily="34" charset="0"/>
              </a:rPr>
              <a:pPr/>
              <a:t>33</a:t>
            </a:fld>
            <a:endParaRPr lang="en-US" altLang="en-US">
              <a:latin typeface="Arial" panose="020B0604020202020204" pitchFamily="34" charset="0"/>
            </a:endParaRPr>
          </a:p>
        </p:txBody>
      </p:sp>
    </p:spTree>
    <p:extLst>
      <p:ext uri="{BB962C8B-B14F-4D97-AF65-F5344CB8AC3E}">
        <p14:creationId xmlns:p14="http://schemas.microsoft.com/office/powerpoint/2010/main" val="29631057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737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737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737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737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C155591-3089-43E8-AC23-37B151ED5D36}" type="slidenum">
              <a:rPr lang="en-US" altLang="en-US">
                <a:latin typeface="Arial" panose="020B0604020202020204" pitchFamily="34" charset="0"/>
              </a:rPr>
              <a:pPr/>
              <a:t>34</a:t>
            </a:fld>
            <a:endParaRPr lang="en-US" altLang="en-US">
              <a:latin typeface="Arial" panose="020B0604020202020204" pitchFamily="34" charset="0"/>
            </a:endParaRPr>
          </a:p>
        </p:txBody>
      </p:sp>
    </p:spTree>
    <p:extLst>
      <p:ext uri="{BB962C8B-B14F-4D97-AF65-F5344CB8AC3E}">
        <p14:creationId xmlns:p14="http://schemas.microsoft.com/office/powerpoint/2010/main" val="33924821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757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757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757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757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DB5225CE-3BAB-4B35-A993-D19896E174AA}" type="slidenum">
              <a:rPr lang="en-US" altLang="en-US">
                <a:latin typeface="Arial" panose="020B0604020202020204" pitchFamily="34" charset="0"/>
              </a:rPr>
              <a:pPr/>
              <a:t>35</a:t>
            </a:fld>
            <a:endParaRPr lang="en-US" altLang="en-US">
              <a:latin typeface="Arial" panose="020B0604020202020204" pitchFamily="34" charset="0"/>
            </a:endParaRPr>
          </a:p>
        </p:txBody>
      </p:sp>
    </p:spTree>
    <p:extLst>
      <p:ext uri="{BB962C8B-B14F-4D97-AF65-F5344CB8AC3E}">
        <p14:creationId xmlns:p14="http://schemas.microsoft.com/office/powerpoint/2010/main" val="23991919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778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778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60777C6-7E27-4700-887B-ACE34367B10D}" type="slidenum">
              <a:rPr lang="en-US" altLang="en-US">
                <a:latin typeface="Arial" panose="020B0604020202020204" pitchFamily="34" charset="0"/>
              </a:rPr>
              <a:pPr/>
              <a:t>36</a:t>
            </a:fld>
            <a:endParaRPr lang="en-US" altLang="en-US">
              <a:latin typeface="Arial" panose="020B0604020202020204" pitchFamily="34" charset="0"/>
            </a:endParaRPr>
          </a:p>
        </p:txBody>
      </p:sp>
    </p:spTree>
    <p:extLst>
      <p:ext uri="{BB962C8B-B14F-4D97-AF65-F5344CB8AC3E}">
        <p14:creationId xmlns:p14="http://schemas.microsoft.com/office/powerpoint/2010/main" val="27223753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798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798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69608DC-E543-4EF3-A0A6-0773D7A0FDAA}" type="slidenum">
              <a:rPr lang="en-US" altLang="en-US">
                <a:latin typeface="Arial" panose="020B0604020202020204" pitchFamily="34" charset="0"/>
              </a:rPr>
              <a:pPr/>
              <a:t>37</a:t>
            </a:fld>
            <a:endParaRPr lang="en-US" altLang="en-US">
              <a:latin typeface="Arial" panose="020B0604020202020204" pitchFamily="34" charset="0"/>
            </a:endParaRPr>
          </a:p>
        </p:txBody>
      </p:sp>
    </p:spTree>
    <p:extLst>
      <p:ext uri="{BB962C8B-B14F-4D97-AF65-F5344CB8AC3E}">
        <p14:creationId xmlns:p14="http://schemas.microsoft.com/office/powerpoint/2010/main" val="9284147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819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819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88AD5C35-B7F0-4511-AA40-9917B9CE4291}" type="slidenum">
              <a:rPr lang="en-US" altLang="en-US">
                <a:latin typeface="Arial" panose="020B0604020202020204" pitchFamily="34" charset="0"/>
              </a:rPr>
              <a:pPr/>
              <a:t>38</a:t>
            </a:fld>
            <a:endParaRPr lang="en-US" altLang="en-US">
              <a:latin typeface="Arial" panose="020B0604020202020204" pitchFamily="34" charset="0"/>
            </a:endParaRPr>
          </a:p>
        </p:txBody>
      </p:sp>
    </p:spTree>
    <p:extLst>
      <p:ext uri="{BB962C8B-B14F-4D97-AF65-F5344CB8AC3E}">
        <p14:creationId xmlns:p14="http://schemas.microsoft.com/office/powerpoint/2010/main" val="4601257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839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839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839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839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AD6F527-BCEB-4101-A85F-7AA3C3878BEE}" type="slidenum">
              <a:rPr lang="en-US" altLang="en-US">
                <a:latin typeface="Arial" panose="020B0604020202020204" pitchFamily="34" charset="0"/>
              </a:rPr>
              <a:pPr/>
              <a:t>39</a:t>
            </a:fld>
            <a:endParaRPr lang="en-US" altLang="en-US">
              <a:latin typeface="Arial" panose="020B0604020202020204" pitchFamily="34" charset="0"/>
            </a:endParaRPr>
          </a:p>
        </p:txBody>
      </p:sp>
    </p:spTree>
    <p:extLst>
      <p:ext uri="{BB962C8B-B14F-4D97-AF65-F5344CB8AC3E}">
        <p14:creationId xmlns:p14="http://schemas.microsoft.com/office/powerpoint/2010/main" val="2098675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22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22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229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C331408-428C-4457-AED8-6FA00C94D294}" type="slidenum">
              <a:rPr lang="en-US" altLang="en-US">
                <a:latin typeface="Arial" panose="020B0604020202020204" pitchFamily="34" charset="0"/>
              </a:rPr>
              <a:pPr/>
              <a:t>4</a:t>
            </a:fld>
            <a:endParaRPr lang="en-US" altLang="en-US">
              <a:latin typeface="Arial" panose="020B0604020202020204" pitchFamily="34" charset="0"/>
            </a:endParaRPr>
          </a:p>
        </p:txBody>
      </p:sp>
    </p:spTree>
    <p:extLst>
      <p:ext uri="{BB962C8B-B14F-4D97-AF65-F5344CB8AC3E}">
        <p14:creationId xmlns:p14="http://schemas.microsoft.com/office/powerpoint/2010/main" val="9872708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860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860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860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860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4C44C30-9FF4-42A0-A77A-3A59ABDDC287}" type="slidenum">
              <a:rPr lang="en-US" altLang="en-US">
                <a:latin typeface="Arial" panose="020B0604020202020204" pitchFamily="34" charset="0"/>
              </a:rPr>
              <a:pPr/>
              <a:t>40</a:t>
            </a:fld>
            <a:endParaRPr lang="en-US" altLang="en-US">
              <a:latin typeface="Arial" panose="020B0604020202020204" pitchFamily="34" charset="0"/>
            </a:endParaRPr>
          </a:p>
        </p:txBody>
      </p:sp>
    </p:spTree>
    <p:extLst>
      <p:ext uri="{BB962C8B-B14F-4D97-AF65-F5344CB8AC3E}">
        <p14:creationId xmlns:p14="http://schemas.microsoft.com/office/powerpoint/2010/main" val="190039633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880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880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880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880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DA89362-6505-4465-8FD2-7EA9294D58D6}" type="slidenum">
              <a:rPr lang="en-US" altLang="en-US">
                <a:latin typeface="Arial" panose="020B0604020202020204" pitchFamily="34" charset="0"/>
              </a:rPr>
              <a:pPr/>
              <a:t>41</a:t>
            </a:fld>
            <a:endParaRPr lang="en-US" altLang="en-US">
              <a:latin typeface="Arial" panose="020B0604020202020204" pitchFamily="34" charset="0"/>
            </a:endParaRPr>
          </a:p>
        </p:txBody>
      </p:sp>
    </p:spTree>
    <p:extLst>
      <p:ext uri="{BB962C8B-B14F-4D97-AF65-F5344CB8AC3E}">
        <p14:creationId xmlns:p14="http://schemas.microsoft.com/office/powerpoint/2010/main" val="219610336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901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901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BB26124-638C-4C0A-921B-B54CD9ABF522}" type="slidenum">
              <a:rPr lang="en-US" altLang="en-US">
                <a:latin typeface="Arial" panose="020B0604020202020204" pitchFamily="34" charset="0"/>
              </a:rPr>
              <a:pPr/>
              <a:t>42</a:t>
            </a:fld>
            <a:endParaRPr lang="en-US" altLang="en-US">
              <a:latin typeface="Arial" panose="020B0604020202020204" pitchFamily="34" charset="0"/>
            </a:endParaRPr>
          </a:p>
        </p:txBody>
      </p:sp>
    </p:spTree>
    <p:extLst>
      <p:ext uri="{BB962C8B-B14F-4D97-AF65-F5344CB8AC3E}">
        <p14:creationId xmlns:p14="http://schemas.microsoft.com/office/powerpoint/2010/main" val="4871538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921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921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921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921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340849A-ACD6-4F6F-AC6F-E460C21FB230}" type="slidenum">
              <a:rPr lang="en-US" altLang="en-US">
                <a:latin typeface="Arial" panose="020B0604020202020204" pitchFamily="34" charset="0"/>
              </a:rPr>
              <a:pPr/>
              <a:t>43</a:t>
            </a:fld>
            <a:endParaRPr lang="en-US" altLang="en-US">
              <a:latin typeface="Arial" panose="020B0604020202020204" pitchFamily="34" charset="0"/>
            </a:endParaRPr>
          </a:p>
        </p:txBody>
      </p:sp>
    </p:spTree>
    <p:extLst>
      <p:ext uri="{BB962C8B-B14F-4D97-AF65-F5344CB8AC3E}">
        <p14:creationId xmlns:p14="http://schemas.microsoft.com/office/powerpoint/2010/main" val="133843941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942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942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942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942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2AF967B-4A5C-4553-AC2D-02F7276AC5EF}" type="slidenum">
              <a:rPr lang="en-US" altLang="en-US">
                <a:latin typeface="Arial" panose="020B0604020202020204" pitchFamily="34" charset="0"/>
              </a:rPr>
              <a:pPr/>
              <a:t>44</a:t>
            </a:fld>
            <a:endParaRPr lang="en-US" altLang="en-US">
              <a:latin typeface="Arial" panose="020B0604020202020204" pitchFamily="34" charset="0"/>
            </a:endParaRPr>
          </a:p>
        </p:txBody>
      </p:sp>
    </p:spTree>
    <p:extLst>
      <p:ext uri="{BB962C8B-B14F-4D97-AF65-F5344CB8AC3E}">
        <p14:creationId xmlns:p14="http://schemas.microsoft.com/office/powerpoint/2010/main" val="273960917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962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9626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9626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962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88D7226F-8F46-4A3B-801D-405495123D57}" type="slidenum">
              <a:rPr lang="en-US" altLang="en-US">
                <a:latin typeface="Arial" panose="020B0604020202020204" pitchFamily="34" charset="0"/>
              </a:rPr>
              <a:pPr/>
              <a:t>45</a:t>
            </a:fld>
            <a:endParaRPr lang="en-US" altLang="en-US">
              <a:latin typeface="Arial" panose="020B0604020202020204" pitchFamily="34" charset="0"/>
            </a:endParaRPr>
          </a:p>
        </p:txBody>
      </p:sp>
    </p:spTree>
    <p:extLst>
      <p:ext uri="{BB962C8B-B14F-4D97-AF65-F5344CB8AC3E}">
        <p14:creationId xmlns:p14="http://schemas.microsoft.com/office/powerpoint/2010/main" val="148976167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983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983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983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983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8E5443C-C18F-4841-BCA1-C6103D87081A}" type="slidenum">
              <a:rPr lang="en-US" altLang="en-US">
                <a:latin typeface="Arial" panose="020B0604020202020204" pitchFamily="34" charset="0"/>
              </a:rPr>
              <a:pPr/>
              <a:t>46</a:t>
            </a:fld>
            <a:endParaRPr lang="en-US" altLang="en-US">
              <a:latin typeface="Arial" panose="020B0604020202020204" pitchFamily="34" charset="0"/>
            </a:endParaRPr>
          </a:p>
        </p:txBody>
      </p:sp>
    </p:spTree>
    <p:extLst>
      <p:ext uri="{BB962C8B-B14F-4D97-AF65-F5344CB8AC3E}">
        <p14:creationId xmlns:p14="http://schemas.microsoft.com/office/powerpoint/2010/main" val="200342423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0035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0035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0035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0035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9812021-4587-4ADC-9866-8AEA51DC8A2B}" type="slidenum">
              <a:rPr lang="en-US" altLang="en-US">
                <a:latin typeface="Arial" panose="020B0604020202020204" pitchFamily="34" charset="0"/>
              </a:rPr>
              <a:pPr/>
              <a:t>47</a:t>
            </a:fld>
            <a:endParaRPr lang="en-US" altLang="en-US">
              <a:latin typeface="Arial" panose="020B0604020202020204" pitchFamily="34" charset="0"/>
            </a:endParaRPr>
          </a:p>
        </p:txBody>
      </p:sp>
    </p:spTree>
    <p:extLst>
      <p:ext uri="{BB962C8B-B14F-4D97-AF65-F5344CB8AC3E}">
        <p14:creationId xmlns:p14="http://schemas.microsoft.com/office/powerpoint/2010/main" val="280675858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0240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0240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0240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0240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98EFE63-BFA2-4594-86EE-FBB3CDC2F7EA}" type="slidenum">
              <a:rPr lang="en-US" altLang="en-US">
                <a:latin typeface="Arial" panose="020B0604020202020204" pitchFamily="34" charset="0"/>
              </a:rPr>
              <a:pPr/>
              <a:t>48</a:t>
            </a:fld>
            <a:endParaRPr lang="en-US" altLang="en-US">
              <a:latin typeface="Arial" panose="020B0604020202020204" pitchFamily="34" charset="0"/>
            </a:endParaRPr>
          </a:p>
        </p:txBody>
      </p:sp>
    </p:spTree>
    <p:extLst>
      <p:ext uri="{BB962C8B-B14F-4D97-AF65-F5344CB8AC3E}">
        <p14:creationId xmlns:p14="http://schemas.microsoft.com/office/powerpoint/2010/main" val="97695103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044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044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044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0445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D038ACA-365C-42E6-B1D6-17AD812C4723}" type="slidenum">
              <a:rPr lang="en-US" altLang="en-US">
                <a:latin typeface="Arial" panose="020B0604020202020204" pitchFamily="34" charset="0"/>
              </a:rPr>
              <a:pPr/>
              <a:t>49</a:t>
            </a:fld>
            <a:endParaRPr lang="en-US" altLang="en-US">
              <a:latin typeface="Arial" panose="020B0604020202020204" pitchFamily="34" charset="0"/>
            </a:endParaRPr>
          </a:p>
        </p:txBody>
      </p:sp>
    </p:spTree>
    <p:extLst>
      <p:ext uri="{BB962C8B-B14F-4D97-AF65-F5344CB8AC3E}">
        <p14:creationId xmlns:p14="http://schemas.microsoft.com/office/powerpoint/2010/main" val="4155201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434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434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434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434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CF4BCF7-EBC3-4036-B435-CFE245C2EF3D}" type="slidenum">
              <a:rPr lang="en-US" altLang="en-US">
                <a:latin typeface="Arial" panose="020B0604020202020204" pitchFamily="34" charset="0"/>
              </a:rPr>
              <a:pPr/>
              <a:t>5</a:t>
            </a:fld>
            <a:endParaRPr lang="en-US" altLang="en-US">
              <a:latin typeface="Arial" panose="020B0604020202020204" pitchFamily="34" charset="0"/>
            </a:endParaRPr>
          </a:p>
        </p:txBody>
      </p:sp>
    </p:spTree>
    <p:extLst>
      <p:ext uri="{BB962C8B-B14F-4D97-AF65-F5344CB8AC3E}">
        <p14:creationId xmlns:p14="http://schemas.microsoft.com/office/powerpoint/2010/main" val="305298028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065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065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065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065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B5ED1D58-4E75-4418-98AB-19DB96906163}" type="slidenum">
              <a:rPr lang="en-US" altLang="en-US">
                <a:latin typeface="Arial" panose="020B0604020202020204" pitchFamily="34" charset="0"/>
              </a:rPr>
              <a:pPr/>
              <a:t>50</a:t>
            </a:fld>
            <a:endParaRPr lang="en-US" altLang="en-US">
              <a:latin typeface="Arial" panose="020B0604020202020204" pitchFamily="34" charset="0"/>
            </a:endParaRPr>
          </a:p>
        </p:txBody>
      </p:sp>
    </p:spTree>
    <p:extLst>
      <p:ext uri="{BB962C8B-B14F-4D97-AF65-F5344CB8AC3E}">
        <p14:creationId xmlns:p14="http://schemas.microsoft.com/office/powerpoint/2010/main" val="395063605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0854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0854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0855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0855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CEB603CA-75B8-467D-97D5-CB11636A2A80}" type="slidenum">
              <a:rPr lang="en-US" altLang="en-US">
                <a:latin typeface="Arial" panose="020B0604020202020204" pitchFamily="34" charset="0"/>
              </a:rPr>
              <a:pPr/>
              <a:t>51</a:t>
            </a:fld>
            <a:endParaRPr lang="en-US" altLang="en-US">
              <a:latin typeface="Arial" panose="020B0604020202020204" pitchFamily="34" charset="0"/>
            </a:endParaRPr>
          </a:p>
        </p:txBody>
      </p:sp>
    </p:spTree>
    <p:extLst>
      <p:ext uri="{BB962C8B-B14F-4D97-AF65-F5344CB8AC3E}">
        <p14:creationId xmlns:p14="http://schemas.microsoft.com/office/powerpoint/2010/main" val="89290777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1059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1059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1059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1059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C6EC1EB9-3149-43A5-A47C-EAD0119ECB92}" type="slidenum">
              <a:rPr lang="en-US" altLang="en-US">
                <a:latin typeface="Arial" panose="020B0604020202020204" pitchFamily="34" charset="0"/>
              </a:rPr>
              <a:pPr/>
              <a:t>52</a:t>
            </a:fld>
            <a:endParaRPr lang="en-US" altLang="en-US">
              <a:latin typeface="Arial" panose="020B0604020202020204" pitchFamily="34" charset="0"/>
            </a:endParaRPr>
          </a:p>
        </p:txBody>
      </p:sp>
    </p:spTree>
    <p:extLst>
      <p:ext uri="{BB962C8B-B14F-4D97-AF65-F5344CB8AC3E}">
        <p14:creationId xmlns:p14="http://schemas.microsoft.com/office/powerpoint/2010/main" val="62935091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1264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1264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1264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1264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574102B-78F5-469E-BAC9-2D0F5B88E7E8}" type="slidenum">
              <a:rPr lang="en-US" altLang="en-US">
                <a:latin typeface="Arial" panose="020B0604020202020204" pitchFamily="34" charset="0"/>
              </a:rPr>
              <a:pPr/>
              <a:t>53</a:t>
            </a:fld>
            <a:endParaRPr lang="en-US" altLang="en-US">
              <a:latin typeface="Arial" panose="020B0604020202020204" pitchFamily="34" charset="0"/>
            </a:endParaRPr>
          </a:p>
        </p:txBody>
      </p:sp>
    </p:spTree>
    <p:extLst>
      <p:ext uri="{BB962C8B-B14F-4D97-AF65-F5344CB8AC3E}">
        <p14:creationId xmlns:p14="http://schemas.microsoft.com/office/powerpoint/2010/main" val="329855085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146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146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146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1469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7A47FB7-38ED-413A-844F-C8E6D68D5A88}" type="slidenum">
              <a:rPr lang="en-US" altLang="en-US">
                <a:latin typeface="Arial" panose="020B0604020202020204" pitchFamily="34" charset="0"/>
              </a:rPr>
              <a:pPr/>
              <a:t>54</a:t>
            </a:fld>
            <a:endParaRPr lang="en-US" altLang="en-US">
              <a:latin typeface="Arial" panose="020B0604020202020204" pitchFamily="34" charset="0"/>
            </a:endParaRPr>
          </a:p>
        </p:txBody>
      </p:sp>
    </p:spTree>
    <p:extLst>
      <p:ext uri="{BB962C8B-B14F-4D97-AF65-F5344CB8AC3E}">
        <p14:creationId xmlns:p14="http://schemas.microsoft.com/office/powerpoint/2010/main" val="69486817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1674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1674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1674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1674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6C9616E-B5F2-4778-B608-02E392682985}" type="slidenum">
              <a:rPr lang="en-US" altLang="en-US">
                <a:latin typeface="Arial" panose="020B0604020202020204" pitchFamily="34" charset="0"/>
              </a:rPr>
              <a:pPr/>
              <a:t>55</a:t>
            </a:fld>
            <a:endParaRPr lang="en-US" altLang="en-US">
              <a:latin typeface="Arial" panose="020B0604020202020204" pitchFamily="34" charset="0"/>
            </a:endParaRPr>
          </a:p>
        </p:txBody>
      </p:sp>
    </p:spTree>
    <p:extLst>
      <p:ext uri="{BB962C8B-B14F-4D97-AF65-F5344CB8AC3E}">
        <p14:creationId xmlns:p14="http://schemas.microsoft.com/office/powerpoint/2010/main" val="390355320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1878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1878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1879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1879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6B0420E-69A6-4C04-826E-54B3FD2C190C}" type="slidenum">
              <a:rPr lang="en-US" altLang="en-US">
                <a:latin typeface="Arial" panose="020B0604020202020204" pitchFamily="34" charset="0"/>
              </a:rPr>
              <a:pPr/>
              <a:t>56</a:t>
            </a:fld>
            <a:endParaRPr lang="en-US" altLang="en-US">
              <a:latin typeface="Arial" panose="020B0604020202020204" pitchFamily="34" charset="0"/>
            </a:endParaRPr>
          </a:p>
        </p:txBody>
      </p:sp>
    </p:spTree>
    <p:extLst>
      <p:ext uri="{BB962C8B-B14F-4D97-AF65-F5344CB8AC3E}">
        <p14:creationId xmlns:p14="http://schemas.microsoft.com/office/powerpoint/2010/main" val="29725595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2083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2083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2083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2083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7CE3452-ACE3-41D8-99A2-C1C7161D43F6}" type="slidenum">
              <a:rPr lang="en-US" altLang="en-US">
                <a:latin typeface="Arial" panose="020B0604020202020204" pitchFamily="34" charset="0"/>
              </a:rPr>
              <a:pPr/>
              <a:t>57</a:t>
            </a:fld>
            <a:endParaRPr lang="en-US" altLang="en-US">
              <a:latin typeface="Arial" panose="020B0604020202020204" pitchFamily="34" charset="0"/>
            </a:endParaRPr>
          </a:p>
        </p:txBody>
      </p:sp>
    </p:spTree>
    <p:extLst>
      <p:ext uri="{BB962C8B-B14F-4D97-AF65-F5344CB8AC3E}">
        <p14:creationId xmlns:p14="http://schemas.microsoft.com/office/powerpoint/2010/main" val="293059475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228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228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228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228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C684D04B-9B81-44DD-A53B-A731A054C364}" type="slidenum">
              <a:rPr lang="en-US" altLang="en-US">
                <a:latin typeface="Arial" panose="020B0604020202020204" pitchFamily="34" charset="0"/>
              </a:rPr>
              <a:pPr/>
              <a:t>58</a:t>
            </a:fld>
            <a:endParaRPr lang="en-US" altLang="en-US">
              <a:latin typeface="Arial" panose="020B0604020202020204" pitchFamily="34" charset="0"/>
            </a:endParaRPr>
          </a:p>
        </p:txBody>
      </p:sp>
    </p:spTree>
    <p:extLst>
      <p:ext uri="{BB962C8B-B14F-4D97-AF65-F5344CB8AC3E}">
        <p14:creationId xmlns:p14="http://schemas.microsoft.com/office/powerpoint/2010/main" val="383622552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249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249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249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249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6B4EDC2-6514-40F3-91A9-8633491B0866}" type="slidenum">
              <a:rPr lang="en-US" altLang="en-US">
                <a:latin typeface="Arial" panose="020B0604020202020204" pitchFamily="34" charset="0"/>
              </a:rPr>
              <a:pPr/>
              <a:t>59</a:t>
            </a:fld>
            <a:endParaRPr lang="en-US" altLang="en-US">
              <a:latin typeface="Arial" panose="020B0604020202020204" pitchFamily="34" charset="0"/>
            </a:endParaRPr>
          </a:p>
        </p:txBody>
      </p:sp>
    </p:spTree>
    <p:extLst>
      <p:ext uri="{BB962C8B-B14F-4D97-AF65-F5344CB8AC3E}">
        <p14:creationId xmlns:p14="http://schemas.microsoft.com/office/powerpoint/2010/main" val="3730968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638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638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639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639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6EB4CA1-490A-4839-8225-F48B4C197D53}" type="slidenum">
              <a:rPr lang="en-US" altLang="en-US">
                <a:latin typeface="Arial" panose="020B0604020202020204" pitchFamily="34" charset="0"/>
              </a:rPr>
              <a:pPr/>
              <a:t>6</a:t>
            </a:fld>
            <a:endParaRPr lang="en-US" altLang="en-US">
              <a:latin typeface="Arial" panose="020B0604020202020204" pitchFamily="34" charset="0"/>
            </a:endParaRPr>
          </a:p>
        </p:txBody>
      </p:sp>
    </p:spTree>
    <p:extLst>
      <p:ext uri="{BB962C8B-B14F-4D97-AF65-F5344CB8AC3E}">
        <p14:creationId xmlns:p14="http://schemas.microsoft.com/office/powerpoint/2010/main" val="412315883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269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269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269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269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059B9B1B-B90B-4CD9-8FC3-495489C4957A}" type="slidenum">
              <a:rPr lang="en-US" altLang="en-US">
                <a:latin typeface="Arial" panose="020B0604020202020204" pitchFamily="34" charset="0"/>
              </a:rPr>
              <a:pPr/>
              <a:t>60</a:t>
            </a:fld>
            <a:endParaRPr lang="en-US" altLang="en-US">
              <a:latin typeface="Arial" panose="020B0604020202020204" pitchFamily="34" charset="0"/>
            </a:endParaRPr>
          </a:p>
        </p:txBody>
      </p:sp>
    </p:spTree>
    <p:extLst>
      <p:ext uri="{BB962C8B-B14F-4D97-AF65-F5344CB8AC3E}">
        <p14:creationId xmlns:p14="http://schemas.microsoft.com/office/powerpoint/2010/main" val="191646650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290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290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290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290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271CD0E-C102-413D-A49E-B98AF6B608DA}" type="slidenum">
              <a:rPr lang="en-US" altLang="en-US">
                <a:latin typeface="Arial" panose="020B0604020202020204" pitchFamily="34" charset="0"/>
              </a:rPr>
              <a:pPr/>
              <a:t>61</a:t>
            </a:fld>
            <a:endParaRPr lang="en-US" altLang="en-US">
              <a:latin typeface="Arial" panose="020B0604020202020204" pitchFamily="34" charset="0"/>
            </a:endParaRPr>
          </a:p>
        </p:txBody>
      </p:sp>
    </p:spTree>
    <p:extLst>
      <p:ext uri="{BB962C8B-B14F-4D97-AF65-F5344CB8AC3E}">
        <p14:creationId xmlns:p14="http://schemas.microsoft.com/office/powerpoint/2010/main" val="271261284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310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310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310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310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898719F-93E9-49E7-B615-ABCC14626AAD}" type="slidenum">
              <a:rPr lang="en-US" altLang="en-US">
                <a:latin typeface="Arial" panose="020B0604020202020204" pitchFamily="34" charset="0"/>
              </a:rPr>
              <a:pPr/>
              <a:t>62</a:t>
            </a:fld>
            <a:endParaRPr lang="en-US" altLang="en-US">
              <a:latin typeface="Arial" panose="020B0604020202020204" pitchFamily="34" charset="0"/>
            </a:endParaRPr>
          </a:p>
        </p:txBody>
      </p:sp>
    </p:spTree>
    <p:extLst>
      <p:ext uri="{BB962C8B-B14F-4D97-AF65-F5344CB8AC3E}">
        <p14:creationId xmlns:p14="http://schemas.microsoft.com/office/powerpoint/2010/main" val="254881611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331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331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331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33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2463E71-F951-4B89-910B-7EA2A3AED508}" type="slidenum">
              <a:rPr lang="en-US" altLang="en-US">
                <a:latin typeface="Arial" panose="020B0604020202020204" pitchFamily="34" charset="0"/>
              </a:rPr>
              <a:pPr/>
              <a:t>63</a:t>
            </a:fld>
            <a:endParaRPr lang="en-US" altLang="en-US">
              <a:latin typeface="Arial" panose="020B0604020202020204" pitchFamily="34" charset="0"/>
            </a:endParaRPr>
          </a:p>
        </p:txBody>
      </p:sp>
    </p:spTree>
    <p:extLst>
      <p:ext uri="{BB962C8B-B14F-4D97-AF65-F5344CB8AC3E}">
        <p14:creationId xmlns:p14="http://schemas.microsoft.com/office/powerpoint/2010/main" val="230540029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351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351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351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351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C8FB91C0-D462-4A9C-BE01-C8625582018F}" type="slidenum">
              <a:rPr lang="en-US" altLang="en-US">
                <a:latin typeface="Arial" panose="020B0604020202020204" pitchFamily="34" charset="0"/>
              </a:rPr>
              <a:pPr/>
              <a:t>64</a:t>
            </a:fld>
            <a:endParaRPr lang="en-US" altLang="en-US">
              <a:latin typeface="Arial" panose="020B0604020202020204" pitchFamily="34" charset="0"/>
            </a:endParaRPr>
          </a:p>
        </p:txBody>
      </p:sp>
    </p:spTree>
    <p:extLst>
      <p:ext uri="{BB962C8B-B14F-4D97-AF65-F5344CB8AC3E}">
        <p14:creationId xmlns:p14="http://schemas.microsoft.com/office/powerpoint/2010/main" val="2557364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843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1843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1843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1843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52540A1-4E72-401A-85F1-B26F2F6F4CE6}" type="slidenum">
              <a:rPr lang="en-US" altLang="en-US">
                <a:latin typeface="Arial" panose="020B0604020202020204" pitchFamily="34" charset="0"/>
              </a:rPr>
              <a:pPr/>
              <a:t>7</a:t>
            </a:fld>
            <a:endParaRPr lang="en-US" altLang="en-US">
              <a:latin typeface="Arial" panose="020B0604020202020204" pitchFamily="34" charset="0"/>
            </a:endParaRPr>
          </a:p>
        </p:txBody>
      </p:sp>
    </p:spTree>
    <p:extLst>
      <p:ext uri="{BB962C8B-B14F-4D97-AF65-F5344CB8AC3E}">
        <p14:creationId xmlns:p14="http://schemas.microsoft.com/office/powerpoint/2010/main" val="944030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AD38F62-5C9E-4181-8C6E-C454AFA1EA08}" type="slidenum">
              <a:rPr lang="en-US" altLang="en-US">
                <a:latin typeface="Arial" panose="020B0604020202020204" pitchFamily="34" charset="0"/>
              </a:rPr>
              <a:pPr/>
              <a:t>8</a:t>
            </a:fld>
            <a:endParaRPr lang="en-US" altLang="en-US">
              <a:latin typeface="Arial" panose="020B0604020202020204" pitchFamily="34" charset="0"/>
            </a:endParaRPr>
          </a:p>
        </p:txBody>
      </p:sp>
    </p:spTree>
    <p:extLst>
      <p:ext uri="{BB962C8B-B14F-4D97-AF65-F5344CB8AC3E}">
        <p14:creationId xmlns:p14="http://schemas.microsoft.com/office/powerpoint/2010/main" val="3434097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ARAICOM Life Sciences and ULL CACS</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11-12-2006</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latin typeface="Arial" panose="020B0604020202020204" pitchFamily="34" charset="0"/>
              </a:rPr>
              <a:t>Confidential Preliminary Document</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8E37E71-0B8A-4E51-A0DB-F5E0F71AD971}" type="slidenum">
              <a:rPr lang="en-US" altLang="en-US">
                <a:latin typeface="Arial" panose="020B0604020202020204" pitchFamily="34" charset="0"/>
              </a:rPr>
              <a:pPr/>
              <a:t>9</a:t>
            </a:fld>
            <a:endParaRPr lang="en-US" altLang="en-US">
              <a:latin typeface="Arial" panose="020B0604020202020204" pitchFamily="34" charset="0"/>
            </a:endParaRPr>
          </a:p>
        </p:txBody>
      </p:sp>
    </p:spTree>
    <p:extLst>
      <p:ext uri="{BB962C8B-B14F-4D97-AF65-F5344CB8AC3E}">
        <p14:creationId xmlns:p14="http://schemas.microsoft.com/office/powerpoint/2010/main" val="742529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132098"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13209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7" name="Rectangle 6"/>
          <p:cNvSpPr>
            <a:spLocks noGrp="1" noChangeArrowheads="1"/>
          </p:cNvSpPr>
          <p:nvPr>
            <p:ph type="sldNum" sz="quarter" idx="12"/>
          </p:nvPr>
        </p:nvSpPr>
        <p:spPr>
          <a:xfrm>
            <a:off x="6553200" y="6248400"/>
            <a:ext cx="1905000" cy="457200"/>
          </a:xfrm>
        </p:spPr>
        <p:txBody>
          <a:bodyPr/>
          <a:lstStyle>
            <a:lvl1pPr>
              <a:defRPr smtClean="0"/>
            </a:lvl1pPr>
          </a:lstStyle>
          <a:p>
            <a:pPr>
              <a:defRPr/>
            </a:pPr>
            <a:fld id="{F3A6BFF3-7C47-4670-9C6A-DEB8CE5410E7}" type="slidenum">
              <a:rPr lang="en-US" altLang="en-US"/>
              <a:pPr>
                <a:defRPr/>
              </a:pPr>
              <a:t>‹#›</a:t>
            </a:fld>
            <a:endParaRPr lang="en-US" altLang="en-US"/>
          </a:p>
        </p:txBody>
      </p:sp>
    </p:spTree>
    <p:extLst>
      <p:ext uri="{BB962C8B-B14F-4D97-AF65-F5344CB8AC3E}">
        <p14:creationId xmlns:p14="http://schemas.microsoft.com/office/powerpoint/2010/main" val="189889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8"/>
          <p:cNvSpPr>
            <a:spLocks noGrp="1" noChangeArrowheads="1"/>
          </p:cNvSpPr>
          <p:nvPr>
            <p:ph type="sldNum" sz="quarter" idx="12"/>
          </p:nvPr>
        </p:nvSpPr>
        <p:spPr>
          <a:ln/>
        </p:spPr>
        <p:txBody>
          <a:bodyPr/>
          <a:lstStyle>
            <a:lvl1pPr>
              <a:defRPr/>
            </a:lvl1pPr>
          </a:lstStyle>
          <a:p>
            <a:pPr>
              <a:defRPr/>
            </a:pPr>
            <a:fld id="{BC2BF900-BE7B-4B98-BF58-79A0BF7E9FE0}" type="slidenum">
              <a:rPr lang="en-US" altLang="en-US"/>
              <a:pPr>
                <a:defRPr/>
              </a:pPr>
              <a:t>‹#›</a:t>
            </a:fld>
            <a:endParaRPr lang="en-US" altLang="en-US"/>
          </a:p>
        </p:txBody>
      </p:sp>
    </p:spTree>
    <p:extLst>
      <p:ext uri="{BB962C8B-B14F-4D97-AF65-F5344CB8AC3E}">
        <p14:creationId xmlns:p14="http://schemas.microsoft.com/office/powerpoint/2010/main" val="754583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8"/>
          <p:cNvSpPr>
            <a:spLocks noGrp="1" noChangeArrowheads="1"/>
          </p:cNvSpPr>
          <p:nvPr>
            <p:ph type="sldNum" sz="quarter" idx="12"/>
          </p:nvPr>
        </p:nvSpPr>
        <p:spPr>
          <a:ln/>
        </p:spPr>
        <p:txBody>
          <a:bodyPr/>
          <a:lstStyle>
            <a:lvl1pPr>
              <a:defRPr/>
            </a:lvl1pPr>
          </a:lstStyle>
          <a:p>
            <a:pPr>
              <a:defRPr/>
            </a:pPr>
            <a:fld id="{B7AFD23D-BAB2-430E-9433-47812BDCD8A4}" type="slidenum">
              <a:rPr lang="en-US" altLang="en-US"/>
              <a:pPr>
                <a:defRPr/>
              </a:pPr>
              <a:t>‹#›</a:t>
            </a:fld>
            <a:endParaRPr lang="en-US" altLang="en-US"/>
          </a:p>
        </p:txBody>
      </p:sp>
    </p:spTree>
    <p:extLst>
      <p:ext uri="{BB962C8B-B14F-4D97-AF65-F5344CB8AC3E}">
        <p14:creationId xmlns:p14="http://schemas.microsoft.com/office/powerpoint/2010/main" val="3289290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a:t>Click to edit Master title style</a:t>
            </a:r>
          </a:p>
        </p:txBody>
      </p:sp>
      <p:sp>
        <p:nvSpPr>
          <p:cNvPr id="3" name="Text Placeholder 2"/>
          <p:cNvSpPr>
            <a:spLocks noGrp="1"/>
          </p:cNvSpPr>
          <p:nvPr>
            <p:ph type="body" sz="half" idx="1"/>
          </p:nvPr>
        </p:nvSpPr>
        <p:spPr>
          <a:xfrm>
            <a:off x="5667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sldNum" sz="quarter" idx="12"/>
          </p:nvPr>
        </p:nvSpPr>
        <p:spPr>
          <a:ln/>
        </p:spPr>
        <p:txBody>
          <a:bodyPr/>
          <a:lstStyle>
            <a:lvl1pPr>
              <a:defRPr/>
            </a:lvl1pPr>
          </a:lstStyle>
          <a:p>
            <a:pPr>
              <a:defRPr/>
            </a:pPr>
            <a:fld id="{B116EB76-64D2-4840-9EBA-D7D04065259E}" type="slidenum">
              <a:rPr lang="en-US" altLang="en-US"/>
              <a:pPr>
                <a:defRPr/>
              </a:pPr>
              <a:t>‹#›</a:t>
            </a:fld>
            <a:endParaRPr lang="en-US" altLang="en-US"/>
          </a:p>
        </p:txBody>
      </p:sp>
    </p:spTree>
    <p:extLst>
      <p:ext uri="{BB962C8B-B14F-4D97-AF65-F5344CB8AC3E}">
        <p14:creationId xmlns:p14="http://schemas.microsoft.com/office/powerpoint/2010/main" val="1688369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8"/>
          <p:cNvSpPr>
            <a:spLocks noGrp="1" noChangeArrowheads="1"/>
          </p:cNvSpPr>
          <p:nvPr>
            <p:ph type="sldNum" sz="quarter" idx="12"/>
          </p:nvPr>
        </p:nvSpPr>
        <p:spPr>
          <a:ln/>
        </p:spPr>
        <p:txBody>
          <a:bodyPr/>
          <a:lstStyle>
            <a:lvl1pPr>
              <a:defRPr/>
            </a:lvl1pPr>
          </a:lstStyle>
          <a:p>
            <a:pPr>
              <a:defRPr/>
            </a:pPr>
            <a:fld id="{C1C03951-7846-4D07-90A2-D04137994DEB}" type="slidenum">
              <a:rPr lang="en-US" altLang="en-US"/>
              <a:pPr>
                <a:defRPr/>
              </a:pPr>
              <a:t>‹#›</a:t>
            </a:fld>
            <a:endParaRPr lang="en-US" altLang="en-US"/>
          </a:p>
        </p:txBody>
      </p:sp>
    </p:spTree>
    <p:extLst>
      <p:ext uri="{BB962C8B-B14F-4D97-AF65-F5344CB8AC3E}">
        <p14:creationId xmlns:p14="http://schemas.microsoft.com/office/powerpoint/2010/main" val="578333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8"/>
          <p:cNvSpPr>
            <a:spLocks noGrp="1" noChangeArrowheads="1"/>
          </p:cNvSpPr>
          <p:nvPr>
            <p:ph type="sldNum" sz="quarter" idx="12"/>
          </p:nvPr>
        </p:nvSpPr>
        <p:spPr>
          <a:ln/>
        </p:spPr>
        <p:txBody>
          <a:bodyPr/>
          <a:lstStyle>
            <a:lvl1pPr>
              <a:defRPr/>
            </a:lvl1pPr>
          </a:lstStyle>
          <a:p>
            <a:pPr>
              <a:defRPr/>
            </a:pPr>
            <a:fld id="{A8C01ED1-21E8-4D0E-ACE9-B308C9DC9428}" type="slidenum">
              <a:rPr lang="en-US" altLang="en-US"/>
              <a:pPr>
                <a:defRPr/>
              </a:pPr>
              <a:t>‹#›</a:t>
            </a:fld>
            <a:endParaRPr lang="en-US" altLang="en-US"/>
          </a:p>
        </p:txBody>
      </p:sp>
    </p:spTree>
    <p:extLst>
      <p:ext uri="{BB962C8B-B14F-4D97-AF65-F5344CB8AC3E}">
        <p14:creationId xmlns:p14="http://schemas.microsoft.com/office/powerpoint/2010/main" val="3344095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sldNum" sz="quarter" idx="12"/>
          </p:nvPr>
        </p:nvSpPr>
        <p:spPr>
          <a:ln/>
        </p:spPr>
        <p:txBody>
          <a:bodyPr/>
          <a:lstStyle>
            <a:lvl1pPr>
              <a:defRPr/>
            </a:lvl1pPr>
          </a:lstStyle>
          <a:p>
            <a:pPr>
              <a:defRPr/>
            </a:pPr>
            <a:fld id="{C805A866-2006-4D21-B563-CA898C77EF70}" type="slidenum">
              <a:rPr lang="en-US" altLang="en-US"/>
              <a:pPr>
                <a:defRPr/>
              </a:pPr>
              <a:t>‹#›</a:t>
            </a:fld>
            <a:endParaRPr lang="en-US" altLang="en-US"/>
          </a:p>
        </p:txBody>
      </p:sp>
    </p:spTree>
    <p:extLst>
      <p:ext uri="{BB962C8B-B14F-4D97-AF65-F5344CB8AC3E}">
        <p14:creationId xmlns:p14="http://schemas.microsoft.com/office/powerpoint/2010/main" val="1852211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a:spLocks noGrp="1" noChangeArrowheads="1"/>
          </p:cNvSpPr>
          <p:nvPr>
            <p:ph type="sldNum" sz="quarter" idx="12"/>
          </p:nvPr>
        </p:nvSpPr>
        <p:spPr>
          <a:ln/>
        </p:spPr>
        <p:txBody>
          <a:bodyPr/>
          <a:lstStyle>
            <a:lvl1pPr>
              <a:defRPr/>
            </a:lvl1pPr>
          </a:lstStyle>
          <a:p>
            <a:pPr>
              <a:defRPr/>
            </a:pPr>
            <a:fld id="{2F3E2267-8BD3-4FA5-9DCB-46B9754699AA}" type="slidenum">
              <a:rPr lang="en-US" altLang="en-US"/>
              <a:pPr>
                <a:defRPr/>
              </a:pPr>
              <a:t>‹#›</a:t>
            </a:fld>
            <a:endParaRPr lang="en-US" altLang="en-US"/>
          </a:p>
        </p:txBody>
      </p:sp>
    </p:spTree>
    <p:extLst>
      <p:ext uri="{BB962C8B-B14F-4D97-AF65-F5344CB8AC3E}">
        <p14:creationId xmlns:p14="http://schemas.microsoft.com/office/powerpoint/2010/main" val="396149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8"/>
          <p:cNvSpPr>
            <a:spLocks noGrp="1" noChangeArrowheads="1"/>
          </p:cNvSpPr>
          <p:nvPr>
            <p:ph type="sldNum" sz="quarter" idx="12"/>
          </p:nvPr>
        </p:nvSpPr>
        <p:spPr>
          <a:ln/>
        </p:spPr>
        <p:txBody>
          <a:bodyPr/>
          <a:lstStyle>
            <a:lvl1pPr>
              <a:defRPr/>
            </a:lvl1pPr>
          </a:lstStyle>
          <a:p>
            <a:pPr>
              <a:defRPr/>
            </a:pPr>
            <a:fld id="{526A3306-6C40-4D60-B50D-86C7A09E1AD9}" type="slidenum">
              <a:rPr lang="en-US" altLang="en-US"/>
              <a:pPr>
                <a:defRPr/>
              </a:pPr>
              <a:t>‹#›</a:t>
            </a:fld>
            <a:endParaRPr lang="en-US" altLang="en-US"/>
          </a:p>
        </p:txBody>
      </p:sp>
    </p:spTree>
    <p:extLst>
      <p:ext uri="{BB962C8B-B14F-4D97-AF65-F5344CB8AC3E}">
        <p14:creationId xmlns:p14="http://schemas.microsoft.com/office/powerpoint/2010/main" val="2445986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8"/>
          <p:cNvSpPr>
            <a:spLocks noGrp="1" noChangeArrowheads="1"/>
          </p:cNvSpPr>
          <p:nvPr>
            <p:ph type="sldNum" sz="quarter" idx="12"/>
          </p:nvPr>
        </p:nvSpPr>
        <p:spPr>
          <a:ln/>
        </p:spPr>
        <p:txBody>
          <a:bodyPr/>
          <a:lstStyle>
            <a:lvl1pPr>
              <a:defRPr/>
            </a:lvl1pPr>
          </a:lstStyle>
          <a:p>
            <a:pPr>
              <a:defRPr/>
            </a:pPr>
            <a:fld id="{200F0936-6F32-4821-99C9-A17C55EF7E32}" type="slidenum">
              <a:rPr lang="en-US" altLang="en-US"/>
              <a:pPr>
                <a:defRPr/>
              </a:pPr>
              <a:t>‹#›</a:t>
            </a:fld>
            <a:endParaRPr lang="en-US" altLang="en-US"/>
          </a:p>
        </p:txBody>
      </p:sp>
    </p:spTree>
    <p:extLst>
      <p:ext uri="{BB962C8B-B14F-4D97-AF65-F5344CB8AC3E}">
        <p14:creationId xmlns:p14="http://schemas.microsoft.com/office/powerpoint/2010/main" val="1730087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8"/>
          <p:cNvSpPr>
            <a:spLocks noGrp="1" noChangeArrowheads="1"/>
          </p:cNvSpPr>
          <p:nvPr>
            <p:ph type="sldNum" sz="quarter" idx="12"/>
          </p:nvPr>
        </p:nvSpPr>
        <p:spPr>
          <a:ln/>
        </p:spPr>
        <p:txBody>
          <a:bodyPr/>
          <a:lstStyle>
            <a:lvl1pPr>
              <a:defRPr/>
            </a:lvl1pPr>
          </a:lstStyle>
          <a:p>
            <a:pPr>
              <a:defRPr/>
            </a:pPr>
            <a:fld id="{06210370-803B-45B5-8396-71E31D100F32}" type="slidenum">
              <a:rPr lang="en-US" altLang="en-US"/>
              <a:pPr>
                <a:defRPr/>
              </a:pPr>
              <a:t>‹#›</a:t>
            </a:fld>
            <a:endParaRPr lang="en-US" altLang="en-US"/>
          </a:p>
        </p:txBody>
      </p:sp>
    </p:spTree>
    <p:extLst>
      <p:ext uri="{BB962C8B-B14F-4D97-AF65-F5344CB8AC3E}">
        <p14:creationId xmlns:p14="http://schemas.microsoft.com/office/powerpoint/2010/main" val="191703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8"/>
          <p:cNvSpPr>
            <a:spLocks noGrp="1" noChangeArrowheads="1"/>
          </p:cNvSpPr>
          <p:nvPr>
            <p:ph type="sldNum" sz="quarter" idx="12"/>
          </p:nvPr>
        </p:nvSpPr>
        <p:spPr>
          <a:ln/>
        </p:spPr>
        <p:txBody>
          <a:bodyPr/>
          <a:lstStyle>
            <a:lvl1pPr>
              <a:defRPr/>
            </a:lvl1pPr>
          </a:lstStyle>
          <a:p>
            <a:pPr>
              <a:defRPr/>
            </a:pPr>
            <a:fld id="{68364166-BAF1-4DEC-BD22-9EE283E46456}" type="slidenum">
              <a:rPr lang="en-US" altLang="en-US"/>
              <a:pPr>
                <a:defRPr/>
              </a:pPr>
              <a:t>‹#›</a:t>
            </a:fld>
            <a:endParaRPr lang="en-US" altLang="en-US"/>
          </a:p>
        </p:txBody>
      </p:sp>
    </p:spTree>
    <p:extLst>
      <p:ext uri="{BB962C8B-B14F-4D97-AF65-F5344CB8AC3E}">
        <p14:creationId xmlns:p14="http://schemas.microsoft.com/office/powerpoint/2010/main" val="2540805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108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1EB6AF9E-3FF5-4568-A6E0-7179A841E8F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7"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5.wmf"/><Relationship Id="rId4" Type="http://schemas.openxmlformats.org/officeDocument/2006/relationships/image" Target="../media/image4.wmf"/></Relationships>
</file>

<file path=ppt/slides/_rels/slide17.xml.rels><?xml version="1.0" encoding="UTF-8" standalone="yes"?>
<Relationships xmlns="http://schemas.openxmlformats.org/package/2006/relationships"><Relationship Id="rId3" Type="http://schemas.openxmlformats.org/officeDocument/2006/relationships/hyperlink" Target="http://www.ncbi.nlm.nih.gov/entrez/query.fcgi"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www.nlm.nih.gov/"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nlm.nih.gov/mesh/2005/MeSHtree.F.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5.wmf"/><Relationship Id="rId4" Type="http://schemas.openxmlformats.org/officeDocument/2006/relationships/image" Target="../media/image4.wmf"/></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mingo.info-science.uiowa.edu/padmini/jasist03.pdf"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arrowsmith.psych.uic.edu/arrowsmith_uic/index.html"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jpeg"/><Relationship Id="rId5" Type="http://schemas.openxmlformats.org/officeDocument/2006/relationships/image" Target="../media/image2.png"/><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6"/>
          <p:cNvSpPr>
            <a:spLocks noGrp="1" noChangeArrowheads="1"/>
          </p:cNvSpPr>
          <p:nvPr>
            <p:ph type="sldNum" sz="quarter" idx="12"/>
          </p:nvPr>
        </p:nvSpPr>
        <p:spPr>
          <a:xfrm>
            <a:off x="7772400" y="6248400"/>
            <a:ext cx="685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a:t>Page</a:t>
            </a:r>
          </a:p>
          <a:p>
            <a:pPr algn="ctr"/>
            <a:fld id="{53E2944B-D024-4DFA-822C-67B13D7CB3B0}" type="slidenum">
              <a:rPr lang="en-US" altLang="en-US"/>
              <a:pPr algn="ctr"/>
              <a:t>1</a:t>
            </a:fld>
            <a:r>
              <a:rPr lang="en-US" altLang="en-US"/>
              <a:t> </a:t>
            </a:r>
          </a:p>
        </p:txBody>
      </p:sp>
      <p:sp>
        <p:nvSpPr>
          <p:cNvPr id="5124" name="Rectangle 2"/>
          <p:cNvSpPr>
            <a:spLocks noGrp="1" noChangeArrowheads="1"/>
          </p:cNvSpPr>
          <p:nvPr>
            <p:ph type="ctrTitle"/>
          </p:nvPr>
        </p:nvSpPr>
        <p:spPr>
          <a:xfrm>
            <a:off x="381000" y="914400"/>
            <a:ext cx="8305800" cy="1828800"/>
          </a:xfrm>
        </p:spPr>
        <p:txBody>
          <a:bodyPr/>
          <a:lstStyle/>
          <a:p>
            <a:pPr algn="ctr" eaLnBrk="1" hangingPunct="1">
              <a:spcBef>
                <a:spcPts val="1200"/>
              </a:spcBef>
              <a:spcAft>
                <a:spcPts val="1200"/>
              </a:spcAft>
            </a:pPr>
            <a:r>
              <a:rPr lang="en-US" altLang="en-US" sz="2800" b="1" dirty="0"/>
              <a:t>Text Mining from Biomedical Literature:</a:t>
            </a:r>
            <a:br>
              <a:rPr lang="en-US" altLang="en-US" sz="2800" b="1" dirty="0"/>
            </a:br>
            <a:br>
              <a:rPr lang="en-US" altLang="en-US" sz="2800" b="1" dirty="0"/>
            </a:br>
            <a:endParaRPr lang="en-US" altLang="en-US" sz="2800" b="1" dirty="0"/>
          </a:p>
        </p:txBody>
      </p:sp>
      <p:sp>
        <p:nvSpPr>
          <p:cNvPr id="7" name="TextBox 6"/>
          <p:cNvSpPr txBox="1"/>
          <p:nvPr/>
        </p:nvSpPr>
        <p:spPr>
          <a:xfrm>
            <a:off x="0" y="0"/>
            <a:ext cx="9144000" cy="738664"/>
          </a:xfrm>
          <a:prstGeom prst="rect">
            <a:avLst/>
          </a:prstGeom>
          <a:solidFill>
            <a:schemeClr val="bg2">
              <a:lumMod val="90000"/>
            </a:schemeClr>
          </a:solidFill>
          <a:ln>
            <a:solidFill>
              <a:schemeClr val="accent1"/>
            </a:solidFill>
          </a:ln>
          <a:scene3d>
            <a:camera prst="orthographicFront"/>
            <a:lightRig rig="threePt" dir="t"/>
          </a:scene3d>
          <a:sp3d>
            <a:bevelT w="114300" prst="artDeco"/>
          </a:sp3d>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cxnSp>
        <p:nvCxnSpPr>
          <p:cNvPr id="10" name="Straight Connector 9"/>
          <p:cNvCxnSpPr/>
          <p:nvPr/>
        </p:nvCxnSpPr>
        <p:spPr bwMode="auto">
          <a:xfrm>
            <a:off x="685800" y="6172200"/>
            <a:ext cx="7772400" cy="0"/>
          </a:xfrm>
          <a:prstGeom prst="line">
            <a:avLst/>
          </a:prstGeom>
          <a:ln>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 name="Rectangle 2"/>
          <p:cNvSpPr txBox="1">
            <a:spLocks noChangeArrowheads="1"/>
          </p:cNvSpPr>
          <p:nvPr/>
        </p:nvSpPr>
        <p:spPr bwMode="auto">
          <a:xfrm>
            <a:off x="381000" y="3124200"/>
            <a:ext cx="83058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a:lstStyle>
          <a:p>
            <a:pPr algn="ctr" eaLnBrk="1" hangingPunct="1">
              <a:spcBef>
                <a:spcPts val="1200"/>
              </a:spcBef>
              <a:spcAft>
                <a:spcPts val="1200"/>
              </a:spcAft>
            </a:pPr>
            <a:endParaRPr lang="en-US" altLang="en-US" sz="1800" b="1" kern="0" dirty="0"/>
          </a:p>
          <a:p>
            <a:pPr algn="ctr" eaLnBrk="1" hangingPunct="1">
              <a:spcBef>
                <a:spcPts val="1200"/>
              </a:spcBef>
              <a:spcAft>
                <a:spcPts val="1200"/>
              </a:spcAft>
            </a:pPr>
            <a:br>
              <a:rPr lang="en-US" altLang="en-US" sz="1800" b="1" kern="0" dirty="0"/>
            </a:br>
            <a:r>
              <a:rPr lang="en-US" altLang="en-US" sz="2800" b="1" kern="0" dirty="0"/>
              <a:t>Araicom Intelligent MEDLINE Platform</a:t>
            </a:r>
          </a:p>
          <a:p>
            <a:pPr algn="ctr" eaLnBrk="1" hangingPunct="1">
              <a:spcBef>
                <a:spcPts val="1200"/>
              </a:spcBef>
              <a:spcAft>
                <a:spcPts val="1200"/>
              </a:spcAft>
            </a:pPr>
            <a:r>
              <a:rPr lang="en-US" altLang="en-US" sz="2800" b="1" kern="0" dirty="0"/>
              <a:t> for Conceptual Biology</a:t>
            </a:r>
          </a:p>
        </p:txBody>
      </p:sp>
      <p:pic>
        <p:nvPicPr>
          <p:cNvPr id="11" name="Picture 10">
            <a:extLst>
              <a:ext uri="{FF2B5EF4-FFF2-40B4-BE49-F238E27FC236}">
                <a16:creationId xmlns:a16="http://schemas.microsoft.com/office/drawing/2014/main" id="{24B1854E-A2A3-4564-940D-510FB41070F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12" name="Date Placeholder 7">
            <a:extLst>
              <a:ext uri="{FF2B5EF4-FFF2-40B4-BE49-F238E27FC236}">
                <a16:creationId xmlns:a16="http://schemas.microsoft.com/office/drawing/2014/main" id="{0E0F43BB-B621-4C1A-924E-A6A7A8FFDF05}"/>
              </a:ext>
            </a:extLst>
          </p:cNvPr>
          <p:cNvSpPr txBox="1">
            <a:spLocks/>
          </p:cNvSpPr>
          <p:nvPr/>
        </p:nvSpPr>
        <p:spPr>
          <a:xfrm>
            <a:off x="266700" y="6248400"/>
            <a:ext cx="85344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77A19BE-7033-4F51-BDFB-38AA9C950D82}" type="slidenum">
              <a:rPr lang="en-US" altLang="en-US"/>
              <a:pPr/>
              <a:t>10</a:t>
            </a:fld>
            <a:endParaRPr lang="en-US" altLang="en-US"/>
          </a:p>
        </p:txBody>
      </p:sp>
      <p:sp>
        <p:nvSpPr>
          <p:cNvPr id="23556" name="Rectangle 2"/>
          <p:cNvSpPr>
            <a:spLocks noGrp="1" noChangeArrowheads="1"/>
          </p:cNvSpPr>
          <p:nvPr>
            <p:ph type="title"/>
          </p:nvPr>
        </p:nvSpPr>
        <p:spPr>
          <a:xfrm>
            <a:off x="574675" y="762000"/>
            <a:ext cx="8001000" cy="609600"/>
          </a:xfrm>
        </p:spPr>
        <p:txBody>
          <a:bodyPr/>
          <a:lstStyle/>
          <a:p>
            <a:pPr eaLnBrk="1" hangingPunct="1"/>
            <a:r>
              <a:rPr lang="en-US" altLang="en-US" sz="2400"/>
              <a:t>Text Mining from Biomedical Literature: Example</a:t>
            </a:r>
          </a:p>
        </p:txBody>
      </p:sp>
      <p:sp>
        <p:nvSpPr>
          <p:cNvPr id="23557" name="Rectangle 3"/>
          <p:cNvSpPr>
            <a:spLocks noGrp="1" noChangeArrowheads="1"/>
          </p:cNvSpPr>
          <p:nvPr>
            <p:ph type="body" idx="1"/>
          </p:nvPr>
        </p:nvSpPr>
        <p:spPr>
          <a:xfrm>
            <a:off x="566738" y="1981200"/>
            <a:ext cx="8001000" cy="3810000"/>
          </a:xfrm>
        </p:spPr>
        <p:txBody>
          <a:bodyPr/>
          <a:lstStyle/>
          <a:p>
            <a:pPr eaLnBrk="1" hangingPunct="1"/>
            <a:r>
              <a:rPr lang="en-US" altLang="en-US" sz="1900"/>
              <a:t>Swanson explored biomedical literature to find novel connections between medical concepts.</a:t>
            </a:r>
          </a:p>
          <a:p>
            <a:pPr eaLnBrk="1" hangingPunct="1"/>
            <a:r>
              <a:rPr lang="en-US" altLang="en-US" sz="1900"/>
              <a:t>He proposed that “</a:t>
            </a:r>
            <a:r>
              <a:rPr lang="en-US" altLang="en-US" sz="1900" i="1"/>
              <a:t>Fish Oil” </a:t>
            </a:r>
            <a:r>
              <a:rPr lang="en-US" altLang="en-US" sz="1900"/>
              <a:t>may be used as a cure for “</a:t>
            </a:r>
            <a:r>
              <a:rPr lang="en-US" altLang="en-US" sz="1900" i="1"/>
              <a:t>Reynaud's Disease”.</a:t>
            </a:r>
          </a:p>
          <a:p>
            <a:pPr eaLnBrk="1" hangingPunct="1"/>
            <a:r>
              <a:rPr lang="en-US" altLang="en-US" sz="1900"/>
              <a:t>Researchers followed up his finding and the hypothesis turned out be true.</a:t>
            </a:r>
          </a:p>
          <a:p>
            <a:pPr eaLnBrk="1" hangingPunct="1"/>
            <a:endParaRPr lang="en-US" altLang="en-US"/>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5BC91DCA-D5AF-4133-A26F-350380C1957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CAB04363-DBE5-43AA-9217-321C12785CEC}"/>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869EF68B-3E22-4635-B7A4-CCBE323DEC21}" type="slidenum">
              <a:rPr lang="en-US" altLang="en-US"/>
              <a:pPr/>
              <a:t>11</a:t>
            </a:fld>
            <a:endParaRPr lang="en-US" altLang="en-US"/>
          </a:p>
        </p:txBody>
      </p:sp>
      <p:sp>
        <p:nvSpPr>
          <p:cNvPr id="25604" name="Rectangle 2"/>
          <p:cNvSpPr>
            <a:spLocks noGrp="1" noChangeArrowheads="1"/>
          </p:cNvSpPr>
          <p:nvPr>
            <p:ph type="title"/>
          </p:nvPr>
        </p:nvSpPr>
        <p:spPr>
          <a:xfrm>
            <a:off x="574675" y="838200"/>
            <a:ext cx="8001000" cy="530225"/>
          </a:xfrm>
        </p:spPr>
        <p:txBody>
          <a:bodyPr/>
          <a:lstStyle/>
          <a:p>
            <a:pPr eaLnBrk="1" hangingPunct="1"/>
            <a:r>
              <a:rPr lang="en-US" altLang="en-US" sz="2400"/>
              <a:t>Text Mining from Biomedical Literature: Example</a:t>
            </a:r>
          </a:p>
        </p:txBody>
      </p:sp>
      <p:sp>
        <p:nvSpPr>
          <p:cNvPr id="25605" name="Rectangle 3"/>
          <p:cNvSpPr>
            <a:spLocks noGrp="1" noChangeArrowheads="1"/>
          </p:cNvSpPr>
          <p:nvPr>
            <p:ph type="body" idx="1"/>
          </p:nvPr>
        </p:nvSpPr>
        <p:spPr>
          <a:xfrm>
            <a:off x="566738" y="1828800"/>
            <a:ext cx="8001000" cy="4267200"/>
          </a:xfrm>
        </p:spPr>
        <p:txBody>
          <a:bodyPr/>
          <a:lstStyle/>
          <a:p>
            <a:pPr eaLnBrk="1" hangingPunct="1"/>
            <a:r>
              <a:rPr lang="en-US" altLang="en-US" sz="1900"/>
              <a:t>Swanson found the hidden connection between “</a:t>
            </a:r>
            <a:r>
              <a:rPr lang="en-US" altLang="en-US" sz="1900" i="1"/>
              <a:t>Fish Oil” </a:t>
            </a:r>
            <a:r>
              <a:rPr lang="en-US" altLang="en-US" sz="1900"/>
              <a:t>and “</a:t>
            </a:r>
            <a:r>
              <a:rPr lang="en-US" altLang="en-US" sz="1900" i="1"/>
              <a:t>Reynaud's Disease”   </a:t>
            </a:r>
            <a:r>
              <a:rPr lang="en-US" altLang="en-US" sz="1900"/>
              <a:t>by finding the common concepts from the document set of “</a:t>
            </a:r>
            <a:r>
              <a:rPr lang="en-US" altLang="en-US" sz="1900" i="1"/>
              <a:t>Fish Oil” </a:t>
            </a:r>
            <a:r>
              <a:rPr lang="en-US" altLang="en-US" sz="1900"/>
              <a:t>and “</a:t>
            </a:r>
            <a:r>
              <a:rPr lang="en-US" altLang="en-US" sz="1900" i="1"/>
              <a:t>Reynaud's Disease” .</a:t>
            </a:r>
          </a:p>
          <a:p>
            <a:pPr eaLnBrk="1" hangingPunct="1"/>
            <a:endParaRPr lang="en-US" altLang="en-US" sz="1900" i="1"/>
          </a:p>
          <a:p>
            <a:pPr eaLnBrk="1" hangingPunct="1"/>
            <a:endParaRPr lang="en-US" altLang="en-US" sz="1900" i="1"/>
          </a:p>
          <a:p>
            <a:pPr eaLnBrk="1" hangingPunct="1">
              <a:buFont typeface="Wingdings" panose="05000000000000000000" pitchFamily="2" charset="2"/>
              <a:buNone/>
            </a:pPr>
            <a:endParaRPr lang="en-US" altLang="en-US" sz="1900" i="1"/>
          </a:p>
          <a:p>
            <a:pPr eaLnBrk="1" hangingPunct="1"/>
            <a:endParaRPr lang="en-US" altLang="en-US" sz="1900" i="1"/>
          </a:p>
        </p:txBody>
      </p:sp>
      <p:sp>
        <p:nvSpPr>
          <p:cNvPr id="63492" name="Text Box 4"/>
          <p:cNvSpPr txBox="1">
            <a:spLocks noChangeArrowheads="1"/>
          </p:cNvSpPr>
          <p:nvPr/>
        </p:nvSpPr>
        <p:spPr bwMode="auto">
          <a:xfrm>
            <a:off x="1752600" y="3352800"/>
            <a:ext cx="1447800" cy="396875"/>
          </a:xfrm>
          <a:prstGeom prst="rect">
            <a:avLst/>
          </a:prstGeom>
          <a:noFill/>
          <a:ln w="9525">
            <a:noFill/>
            <a:miter lim="800000"/>
            <a:headEnd/>
            <a:tailEnd/>
          </a:ln>
          <a:effectLst/>
        </p:spPr>
        <p:txBody>
          <a:bodyPr>
            <a:spAutoFit/>
          </a:bodyPr>
          <a:lstStyle/>
          <a:p>
            <a:pPr eaLnBrk="1" hangingPunct="1">
              <a:spcBef>
                <a:spcPct val="50000"/>
              </a:spcBef>
              <a:defRPr/>
            </a:pPr>
            <a:r>
              <a:rPr lang="en-US" sz="2000" b="1" dirty="0">
                <a:solidFill>
                  <a:srgbClr val="A50021"/>
                </a:solidFill>
                <a:latin typeface="+mn-lt"/>
              </a:rPr>
              <a:t>Fish Oil</a:t>
            </a:r>
          </a:p>
        </p:txBody>
      </p:sp>
      <p:sp>
        <p:nvSpPr>
          <p:cNvPr id="25607" name="Rectangle 5"/>
          <p:cNvSpPr>
            <a:spLocks noChangeArrowheads="1"/>
          </p:cNvSpPr>
          <p:nvPr/>
        </p:nvSpPr>
        <p:spPr bwMode="auto">
          <a:xfrm>
            <a:off x="6477000" y="3276600"/>
            <a:ext cx="1676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spcBef>
                <a:spcPct val="20000"/>
              </a:spcBef>
              <a:buClr>
                <a:schemeClr val="tx1"/>
              </a:buClr>
            </a:pPr>
            <a:r>
              <a:rPr kumimoji="1" lang="en-US" altLang="en-US" sz="2000" b="1">
                <a:solidFill>
                  <a:srgbClr val="A50021"/>
                </a:solidFill>
                <a:latin typeface="Univers" pitchFamily="34" charset="0"/>
              </a:rPr>
              <a:t>Raynaud’s</a:t>
            </a:r>
          </a:p>
          <a:p>
            <a:pPr algn="ctr">
              <a:spcBef>
                <a:spcPct val="20000"/>
              </a:spcBef>
              <a:buClr>
                <a:schemeClr val="tx1"/>
              </a:buClr>
            </a:pPr>
            <a:r>
              <a:rPr kumimoji="1" lang="en-US" altLang="en-US" sz="2000" b="1">
                <a:solidFill>
                  <a:srgbClr val="A50021"/>
                </a:solidFill>
                <a:latin typeface="Univers" pitchFamily="34" charset="0"/>
              </a:rPr>
              <a:t>disease</a:t>
            </a:r>
          </a:p>
        </p:txBody>
      </p:sp>
      <p:sp>
        <p:nvSpPr>
          <p:cNvPr id="25608" name="Rectangle 7"/>
          <p:cNvSpPr>
            <a:spLocks noChangeArrowheads="1"/>
          </p:cNvSpPr>
          <p:nvPr/>
        </p:nvSpPr>
        <p:spPr bwMode="auto">
          <a:xfrm>
            <a:off x="2971800" y="4724400"/>
            <a:ext cx="3733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spcBef>
                <a:spcPct val="20000"/>
              </a:spcBef>
              <a:buClr>
                <a:schemeClr val="tx1"/>
              </a:buClr>
            </a:pPr>
            <a:r>
              <a:rPr kumimoji="1" lang="en-US" altLang="en-US" sz="2000" b="1">
                <a:solidFill>
                  <a:srgbClr val="00FF00"/>
                </a:solidFill>
                <a:latin typeface="Univers" pitchFamily="34" charset="0"/>
              </a:rPr>
              <a:t>High blood viscosity</a:t>
            </a:r>
          </a:p>
          <a:p>
            <a:pPr algn="ctr">
              <a:spcBef>
                <a:spcPct val="20000"/>
              </a:spcBef>
              <a:buClr>
                <a:schemeClr val="tx1"/>
              </a:buClr>
            </a:pPr>
            <a:r>
              <a:rPr kumimoji="1" lang="en-US" altLang="en-US" sz="2000" b="1">
                <a:solidFill>
                  <a:srgbClr val="00FF00"/>
                </a:solidFill>
                <a:latin typeface="Univers" pitchFamily="34" charset="0"/>
              </a:rPr>
              <a:t> Platelet aggregation</a:t>
            </a:r>
          </a:p>
        </p:txBody>
      </p:sp>
      <p:sp>
        <p:nvSpPr>
          <p:cNvPr id="25609" name="Line 8"/>
          <p:cNvSpPr>
            <a:spLocks noChangeShapeType="1"/>
          </p:cNvSpPr>
          <p:nvPr/>
        </p:nvSpPr>
        <p:spPr bwMode="auto">
          <a:xfrm>
            <a:off x="2438400" y="3733800"/>
            <a:ext cx="21336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10" name="Line 10"/>
          <p:cNvSpPr>
            <a:spLocks noChangeShapeType="1"/>
          </p:cNvSpPr>
          <p:nvPr/>
        </p:nvSpPr>
        <p:spPr bwMode="auto">
          <a:xfrm flipH="1">
            <a:off x="4572000" y="3657600"/>
            <a:ext cx="21336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 name="TextBox 11"/>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13" name="Picture 12">
            <a:extLst>
              <a:ext uri="{FF2B5EF4-FFF2-40B4-BE49-F238E27FC236}">
                <a16:creationId xmlns:a16="http://schemas.microsoft.com/office/drawing/2014/main" id="{BC5FE3F8-46D7-49F8-AF46-9D076B9EC50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14" name="Date Placeholder 7">
            <a:extLst>
              <a:ext uri="{FF2B5EF4-FFF2-40B4-BE49-F238E27FC236}">
                <a16:creationId xmlns:a16="http://schemas.microsoft.com/office/drawing/2014/main" id="{07E2E4E4-8DD4-4C1C-93FC-ED21925C08C5}"/>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272A316-4019-456E-89B1-DADC31A25812}" type="slidenum">
              <a:rPr lang="en-US" altLang="en-US"/>
              <a:pPr/>
              <a:t>12</a:t>
            </a:fld>
            <a:endParaRPr lang="en-US" altLang="en-US"/>
          </a:p>
        </p:txBody>
      </p:sp>
      <p:sp>
        <p:nvSpPr>
          <p:cNvPr id="27652" name="Rectangle 2"/>
          <p:cNvSpPr>
            <a:spLocks noGrp="1" noChangeArrowheads="1"/>
          </p:cNvSpPr>
          <p:nvPr>
            <p:ph type="title"/>
          </p:nvPr>
        </p:nvSpPr>
        <p:spPr>
          <a:xfrm>
            <a:off x="574675" y="838200"/>
            <a:ext cx="8001000" cy="530225"/>
          </a:xfrm>
        </p:spPr>
        <p:txBody>
          <a:bodyPr/>
          <a:lstStyle/>
          <a:p>
            <a:pPr eaLnBrk="1" hangingPunct="1"/>
            <a:r>
              <a:rPr lang="en-US" altLang="en-US" sz="2400"/>
              <a:t>Text Mining from Biomedical Literature: Example</a:t>
            </a:r>
          </a:p>
        </p:txBody>
      </p:sp>
      <p:sp>
        <p:nvSpPr>
          <p:cNvPr id="27653" name="Rectangle 3"/>
          <p:cNvSpPr>
            <a:spLocks noGrp="1" noChangeArrowheads="1"/>
          </p:cNvSpPr>
          <p:nvPr>
            <p:ph type="body" idx="1"/>
          </p:nvPr>
        </p:nvSpPr>
        <p:spPr/>
        <p:txBody>
          <a:bodyPr/>
          <a:lstStyle/>
          <a:p>
            <a:pPr eaLnBrk="1" hangingPunct="1"/>
            <a:r>
              <a:rPr lang="en-US" altLang="en-US" sz="1900"/>
              <a:t>Swanson’s work was mostly manual.</a:t>
            </a:r>
          </a:p>
          <a:p>
            <a:pPr eaLnBrk="1" hangingPunct="1"/>
            <a:r>
              <a:rPr lang="en-US" altLang="en-US" sz="1900"/>
              <a:t>Swanson initially had an intuition that “</a:t>
            </a:r>
            <a:r>
              <a:rPr lang="en-US" altLang="en-US" sz="1900" i="1"/>
              <a:t>Fish Oil” </a:t>
            </a:r>
            <a:r>
              <a:rPr lang="en-US" altLang="en-US" sz="1900"/>
              <a:t>and “</a:t>
            </a:r>
            <a:r>
              <a:rPr lang="en-US" altLang="en-US" sz="1900" i="1"/>
              <a:t>Reynaud’s Disease</a:t>
            </a:r>
            <a:r>
              <a:rPr lang="en-US" altLang="en-US" sz="1900"/>
              <a:t>” might be related.</a:t>
            </a:r>
          </a:p>
          <a:p>
            <a:pPr eaLnBrk="1" hangingPunct="1"/>
            <a:r>
              <a:rPr lang="en-US" altLang="en-US" sz="1900"/>
              <a:t>The challenges:							. Automate the discovery process				. If we don’t have any clue that “</a:t>
            </a:r>
            <a:r>
              <a:rPr lang="en-US" altLang="en-US" sz="1900" i="1"/>
              <a:t>Fish Oil” </a:t>
            </a:r>
            <a:r>
              <a:rPr lang="en-US" altLang="en-US" sz="1900"/>
              <a:t>and 		  “</a:t>
            </a:r>
            <a:r>
              <a:rPr lang="en-US" altLang="en-US" sz="1900" i="1"/>
              <a:t>Reynaud’s Disease</a:t>
            </a:r>
            <a:r>
              <a:rPr lang="en-US" altLang="en-US" sz="1900"/>
              <a:t>” might be related. How do we still 	  find the hidden connection?</a:t>
            </a:r>
          </a:p>
          <a:p>
            <a:pPr eaLnBrk="1" hangingPunct="1"/>
            <a:r>
              <a:rPr lang="en-US" altLang="en-US" sz="1900"/>
              <a:t>Our system meets the above two challenges.</a:t>
            </a:r>
          </a:p>
          <a:p>
            <a:pPr eaLnBrk="1" hangingPunct="1"/>
            <a:endParaRPr lang="en-US" altLang="en-US" sz="1900"/>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DDDE64A7-BC16-4D9F-8584-1E8DFCBCDCC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A4FC6994-818D-43F1-A057-F258B0F9695F}"/>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B33C33DF-E3C8-4ED4-AD28-BD0D8AD6E2A5}" type="slidenum">
              <a:rPr lang="en-US" altLang="en-US"/>
              <a:pPr/>
              <a:t>13</a:t>
            </a:fld>
            <a:endParaRPr lang="en-US" altLang="en-US"/>
          </a:p>
        </p:txBody>
      </p:sp>
      <p:sp>
        <p:nvSpPr>
          <p:cNvPr id="29700" name="Rectangle 2"/>
          <p:cNvSpPr>
            <a:spLocks noGrp="1" noChangeArrowheads="1"/>
          </p:cNvSpPr>
          <p:nvPr>
            <p:ph type="title"/>
          </p:nvPr>
        </p:nvSpPr>
        <p:spPr>
          <a:xfrm>
            <a:off x="574675" y="841375"/>
            <a:ext cx="8264525" cy="530225"/>
          </a:xfrm>
        </p:spPr>
        <p:txBody>
          <a:bodyPr/>
          <a:lstStyle/>
          <a:p>
            <a:pPr eaLnBrk="1" hangingPunct="1"/>
            <a:r>
              <a:rPr lang="en-US" altLang="en-US" sz="2400"/>
              <a:t>Conceptual Biology: Hypotheses Generation System</a:t>
            </a:r>
          </a:p>
        </p:txBody>
      </p:sp>
      <p:sp>
        <p:nvSpPr>
          <p:cNvPr id="29701" name="Rectangle 3"/>
          <p:cNvSpPr>
            <a:spLocks noGrp="1" noChangeArrowheads="1"/>
          </p:cNvSpPr>
          <p:nvPr>
            <p:ph type="body" idx="1"/>
          </p:nvPr>
        </p:nvSpPr>
        <p:spPr/>
        <p:txBody>
          <a:bodyPr/>
          <a:lstStyle/>
          <a:p>
            <a:pPr eaLnBrk="1" hangingPunct="1">
              <a:lnSpc>
                <a:spcPct val="90000"/>
              </a:lnSpc>
            </a:pPr>
            <a:r>
              <a:rPr lang="en-US" altLang="en-US" sz="1900"/>
              <a:t>The name “Conceptual Biology” is used because it enables “Conceptual Research”.</a:t>
            </a:r>
          </a:p>
          <a:p>
            <a:pPr eaLnBrk="1" hangingPunct="1">
              <a:lnSpc>
                <a:spcPct val="90000"/>
              </a:lnSpc>
            </a:pPr>
            <a:r>
              <a:rPr lang="en-US" altLang="en-US" sz="1900"/>
              <a:t>What is Conceptual Research?</a:t>
            </a:r>
          </a:p>
          <a:p>
            <a:pPr eaLnBrk="1" hangingPunct="1">
              <a:lnSpc>
                <a:spcPct val="90000"/>
              </a:lnSpc>
              <a:buFont typeface="Wingdings" panose="05000000000000000000" pitchFamily="2" charset="2"/>
              <a:buNone/>
            </a:pPr>
            <a:r>
              <a:rPr lang="en-US" altLang="en-US" sz="1900"/>
              <a:t>		. Conceptual Research is research on concepts.</a:t>
            </a:r>
          </a:p>
          <a:p>
            <a:pPr eaLnBrk="1" hangingPunct="1">
              <a:lnSpc>
                <a:spcPct val="90000"/>
              </a:lnSpc>
            </a:pPr>
            <a:r>
              <a:rPr lang="en-US" altLang="en-US" sz="1900"/>
              <a:t>Conceptual Research phases:</a:t>
            </a:r>
          </a:p>
          <a:p>
            <a:pPr lvl="1" eaLnBrk="1" hangingPunct="1">
              <a:lnSpc>
                <a:spcPct val="90000"/>
              </a:lnSpc>
              <a:buFontTx/>
              <a:buChar char="o"/>
            </a:pPr>
            <a:r>
              <a:rPr lang="en-US" altLang="en-US" sz="1700"/>
              <a:t>First dimension discovery					     . Extracting concepts (facts) from literature</a:t>
            </a:r>
          </a:p>
          <a:p>
            <a:pPr lvl="1" eaLnBrk="1" hangingPunct="1">
              <a:lnSpc>
                <a:spcPct val="90000"/>
              </a:lnSpc>
              <a:buFont typeface="Wingdings" panose="05000000000000000000" pitchFamily="2" charset="2"/>
              <a:buNone/>
            </a:pPr>
            <a:r>
              <a:rPr lang="en-US" altLang="en-US" sz="1700"/>
              <a:t>           . Conducting inference on concepts			                      	     . Generating hypotheses.</a:t>
            </a:r>
          </a:p>
          <a:p>
            <a:pPr lvl="1" eaLnBrk="1" hangingPunct="1">
              <a:lnSpc>
                <a:spcPct val="90000"/>
              </a:lnSpc>
              <a:buFontTx/>
              <a:buChar char="o"/>
            </a:pPr>
            <a:r>
              <a:rPr lang="en-US" altLang="en-US" sz="1700"/>
              <a:t>	Second dimension discovery					     . Extracting or Retrieving relevant data, findings such as 	       relations between concepts involved in a hypotheses.	      	     . Conducting analysis on the extracted data.</a:t>
            </a:r>
          </a:p>
          <a:p>
            <a:pPr eaLnBrk="1" hangingPunct="1">
              <a:lnSpc>
                <a:spcPct val="90000"/>
              </a:lnSpc>
              <a:buFont typeface="Wingdings" panose="05000000000000000000" pitchFamily="2" charset="2"/>
              <a:buNone/>
            </a:pPr>
            <a:r>
              <a:rPr lang="en-US" altLang="en-US" sz="1900"/>
              <a:t>		     . </a:t>
            </a:r>
            <a:r>
              <a:rPr lang="en-US" altLang="en-US" sz="1700"/>
              <a:t>Evaluate hypothesis.</a:t>
            </a:r>
          </a:p>
          <a:p>
            <a:pPr eaLnBrk="1" hangingPunct="1">
              <a:lnSpc>
                <a:spcPct val="90000"/>
              </a:lnSpc>
              <a:buFont typeface="Wingdings" panose="05000000000000000000" pitchFamily="2" charset="2"/>
              <a:buNone/>
            </a:pPr>
            <a:endParaRPr lang="en-US" altLang="en-US" sz="1700"/>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4E9C9577-EF50-478C-BC57-786D882D0E6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EC779C42-5E16-4BB7-9760-CB93A20ECFB4}"/>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8C76F6A6-6E68-4DF0-AF98-E27DF3CBE372}" type="slidenum">
              <a:rPr lang="en-US" altLang="en-US"/>
              <a:pPr/>
              <a:t>14</a:t>
            </a:fld>
            <a:endParaRPr lang="en-US" altLang="en-US"/>
          </a:p>
        </p:txBody>
      </p:sp>
      <p:sp>
        <p:nvSpPr>
          <p:cNvPr id="31748" name="Rectangle 2"/>
          <p:cNvSpPr>
            <a:spLocks noGrp="1" noChangeArrowheads="1"/>
          </p:cNvSpPr>
          <p:nvPr>
            <p:ph type="title"/>
          </p:nvPr>
        </p:nvSpPr>
        <p:spPr/>
        <p:txBody>
          <a:bodyPr/>
          <a:lstStyle/>
          <a:p>
            <a:pPr eaLnBrk="1" hangingPunct="1"/>
            <a:r>
              <a:rPr lang="en-US" altLang="en-US" sz="2500"/>
              <a:t>The Potential Use cases</a:t>
            </a:r>
          </a:p>
        </p:txBody>
      </p:sp>
      <p:sp>
        <p:nvSpPr>
          <p:cNvPr id="31749" name="Rectangle 3"/>
          <p:cNvSpPr>
            <a:spLocks noGrp="1" noChangeArrowheads="1"/>
          </p:cNvSpPr>
          <p:nvPr>
            <p:ph type="body" idx="1"/>
          </p:nvPr>
        </p:nvSpPr>
        <p:spPr/>
        <p:txBody>
          <a:bodyPr/>
          <a:lstStyle/>
          <a:p>
            <a:pPr eaLnBrk="1" hangingPunct="1"/>
            <a:r>
              <a:rPr lang="en-US" altLang="en-US" sz="2100"/>
              <a:t>We envision our system to be of great use to researchers, drug companies and doctors.</a:t>
            </a:r>
          </a:p>
          <a:p>
            <a:pPr eaLnBrk="1" hangingPunct="1"/>
            <a:r>
              <a:rPr lang="en-US" altLang="en-US" sz="2100"/>
              <a:t>Consider the following information need of a doctor:	. Find if there are any side effects of the 		  prescription ”Drug A, Drug B” to treat disease ‘D’. </a:t>
            </a:r>
          </a:p>
          <a:p>
            <a:pPr eaLnBrk="1" hangingPunct="1"/>
            <a:r>
              <a:rPr lang="en-US" altLang="en-US" sz="2100"/>
              <a:t>The above information need can’t be met by the current retrieval systems such as pubmed.</a:t>
            </a:r>
          </a:p>
          <a:p>
            <a:pPr eaLnBrk="1" hangingPunct="1"/>
            <a:r>
              <a:rPr lang="en-US" altLang="en-US" sz="2100"/>
              <a:t>It is impossible for the doctor go through the documents to find manually.</a:t>
            </a:r>
          </a:p>
          <a:p>
            <a:pPr eaLnBrk="1" hangingPunct="1"/>
            <a:r>
              <a:rPr lang="en-US" altLang="en-US" sz="2100"/>
              <a:t>One of the goal of our system is to meet the above need.</a:t>
            </a:r>
          </a:p>
        </p:txBody>
      </p:sp>
      <p:sp>
        <p:nvSpPr>
          <p:cNvPr id="8" name="TextBox 7"/>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9" name="Picture 8">
            <a:extLst>
              <a:ext uri="{FF2B5EF4-FFF2-40B4-BE49-F238E27FC236}">
                <a16:creationId xmlns:a16="http://schemas.microsoft.com/office/drawing/2014/main" id="{BE748CEE-4C26-4D9F-B1A8-FBE9954E7D9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10" name="Date Placeholder 7">
            <a:extLst>
              <a:ext uri="{FF2B5EF4-FFF2-40B4-BE49-F238E27FC236}">
                <a16:creationId xmlns:a16="http://schemas.microsoft.com/office/drawing/2014/main" id="{924E00FC-65FB-4936-90D7-00F3E5D86625}"/>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CEF23EE7-577F-4138-B229-5C747A6E69B9}" type="slidenum">
              <a:rPr lang="en-US" altLang="en-US"/>
              <a:pPr/>
              <a:t>15</a:t>
            </a:fld>
            <a:endParaRPr lang="en-US" altLang="en-US"/>
          </a:p>
        </p:txBody>
      </p:sp>
      <p:sp>
        <p:nvSpPr>
          <p:cNvPr id="33796" name="Rectangle 2"/>
          <p:cNvSpPr>
            <a:spLocks noGrp="1" noChangeArrowheads="1"/>
          </p:cNvSpPr>
          <p:nvPr>
            <p:ph type="title"/>
          </p:nvPr>
        </p:nvSpPr>
        <p:spPr/>
        <p:txBody>
          <a:bodyPr/>
          <a:lstStyle/>
          <a:p>
            <a:pPr eaLnBrk="1" hangingPunct="1"/>
            <a:r>
              <a:rPr lang="en-US" altLang="en-US" sz="2500"/>
              <a:t>The Potential Use cases</a:t>
            </a:r>
          </a:p>
        </p:txBody>
      </p:sp>
      <p:sp>
        <p:nvSpPr>
          <p:cNvPr id="33797" name="Rectangle 3"/>
          <p:cNvSpPr>
            <a:spLocks noGrp="1" noChangeArrowheads="1"/>
          </p:cNvSpPr>
          <p:nvPr>
            <p:ph type="body" idx="1"/>
          </p:nvPr>
        </p:nvSpPr>
        <p:spPr/>
        <p:txBody>
          <a:bodyPr/>
          <a:lstStyle/>
          <a:p>
            <a:pPr eaLnBrk="1" hangingPunct="1"/>
            <a:r>
              <a:rPr lang="en-US" altLang="en-US" sz="1900"/>
              <a:t>Help the pharmaceutical companies in the discovery process of the drugs.</a:t>
            </a:r>
          </a:p>
          <a:p>
            <a:pPr eaLnBrk="1" hangingPunct="1"/>
            <a:r>
              <a:rPr lang="en-US" altLang="en-US" sz="1900"/>
              <a:t>Providing a platform for researchers to validate their hypothesis. </a:t>
            </a:r>
          </a:p>
        </p:txBody>
      </p:sp>
      <p:sp>
        <p:nvSpPr>
          <p:cNvPr id="8" name="TextBox 7"/>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9" name="Picture 8">
            <a:extLst>
              <a:ext uri="{FF2B5EF4-FFF2-40B4-BE49-F238E27FC236}">
                <a16:creationId xmlns:a16="http://schemas.microsoft.com/office/drawing/2014/main" id="{3BAFBBE2-025B-474F-B44F-545C35BFB23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10" name="Date Placeholder 7">
            <a:extLst>
              <a:ext uri="{FF2B5EF4-FFF2-40B4-BE49-F238E27FC236}">
                <a16:creationId xmlns:a16="http://schemas.microsoft.com/office/drawing/2014/main" id="{017C57F8-8265-461E-B187-75FEA27BAFB5}"/>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EEE31A1-93EF-4AF0-ACC4-A3752363C515}" type="slidenum">
              <a:rPr lang="en-US" altLang="en-US"/>
              <a:pPr/>
              <a:t>16</a:t>
            </a:fld>
            <a:endParaRPr lang="en-US" altLang="en-US"/>
          </a:p>
        </p:txBody>
      </p:sp>
      <p:sp>
        <p:nvSpPr>
          <p:cNvPr id="35844" name="Rectangle 2"/>
          <p:cNvSpPr>
            <a:spLocks noGrp="1" noChangeArrowheads="1"/>
          </p:cNvSpPr>
          <p:nvPr>
            <p:ph type="title"/>
          </p:nvPr>
        </p:nvSpPr>
        <p:spPr>
          <a:xfrm>
            <a:off x="609600" y="304800"/>
            <a:ext cx="8001000" cy="1216025"/>
          </a:xfrm>
        </p:spPr>
        <p:txBody>
          <a:bodyPr/>
          <a:lstStyle/>
          <a:p>
            <a:pPr eaLnBrk="1" hangingPunct="1"/>
            <a:r>
              <a:rPr lang="en-US" altLang="en-US" sz="2500"/>
              <a:t>Architecture of CB</a:t>
            </a:r>
          </a:p>
        </p:txBody>
      </p:sp>
      <p:sp>
        <p:nvSpPr>
          <p:cNvPr id="35845" name="Text Box 10"/>
          <p:cNvSpPr>
            <a:spLocks noGrp="1" noChangeArrowheads="1"/>
          </p:cNvSpPr>
          <p:nvPr>
            <p:ph type="body" idx="1"/>
          </p:nvPr>
        </p:nvSpPr>
        <p:spPr>
          <a:noFill/>
        </p:spPr>
        <p:txBody>
          <a:bodyPr/>
          <a:lstStyle/>
          <a:p>
            <a:pPr algn="ctr" eaLnBrk="1" hangingPunct="1">
              <a:spcBef>
                <a:spcPct val="50000"/>
              </a:spcBef>
              <a:buClr>
                <a:schemeClr val="bg1"/>
              </a:buClr>
              <a:buFontTx/>
              <a:buNone/>
            </a:pPr>
            <a:endParaRPr lang="en-US" altLang="en-US" sz="1100"/>
          </a:p>
          <a:p>
            <a:pPr algn="ctr" eaLnBrk="1" hangingPunct="1">
              <a:spcBef>
                <a:spcPct val="50000"/>
              </a:spcBef>
              <a:buClr>
                <a:schemeClr val="bg1"/>
              </a:buClr>
              <a:buFontTx/>
              <a:buNone/>
            </a:pPr>
            <a:endParaRPr lang="en-US" altLang="en-US" sz="1100"/>
          </a:p>
          <a:p>
            <a:pPr algn="ctr" eaLnBrk="1" hangingPunct="1">
              <a:spcBef>
                <a:spcPct val="50000"/>
              </a:spcBef>
              <a:buClr>
                <a:schemeClr val="bg1"/>
              </a:buClr>
              <a:buFontTx/>
              <a:buNone/>
            </a:pPr>
            <a:endParaRPr lang="en-US" altLang="en-US" sz="1100"/>
          </a:p>
          <a:p>
            <a:pPr algn="ctr" eaLnBrk="1" hangingPunct="1">
              <a:spcBef>
                <a:spcPct val="50000"/>
              </a:spcBef>
              <a:buClr>
                <a:schemeClr val="bg1"/>
              </a:buClr>
              <a:buFontTx/>
              <a:buNone/>
            </a:pPr>
            <a:endParaRPr lang="en-US" altLang="en-US" sz="1100"/>
          </a:p>
          <a:p>
            <a:pPr algn="ctr" eaLnBrk="1" hangingPunct="1">
              <a:spcBef>
                <a:spcPct val="50000"/>
              </a:spcBef>
              <a:buClr>
                <a:schemeClr val="bg1"/>
              </a:buClr>
              <a:buFontTx/>
              <a:buNone/>
            </a:pPr>
            <a:endParaRPr lang="en-US" altLang="en-US" sz="1100"/>
          </a:p>
        </p:txBody>
      </p:sp>
      <p:grpSp>
        <p:nvGrpSpPr>
          <p:cNvPr id="35846" name="Group 45"/>
          <p:cNvGrpSpPr>
            <a:grpSpLocks/>
          </p:cNvGrpSpPr>
          <p:nvPr/>
        </p:nvGrpSpPr>
        <p:grpSpPr bwMode="auto">
          <a:xfrm>
            <a:off x="1371600" y="1905000"/>
            <a:ext cx="7181850" cy="4114800"/>
            <a:chOff x="672" y="864"/>
            <a:chExt cx="5004" cy="3120"/>
          </a:xfrm>
        </p:grpSpPr>
        <p:grpSp>
          <p:nvGrpSpPr>
            <p:cNvPr id="35849" name="Group 5"/>
            <p:cNvGrpSpPr>
              <a:grpSpLocks/>
            </p:cNvGrpSpPr>
            <p:nvPr/>
          </p:nvGrpSpPr>
          <p:grpSpPr bwMode="auto">
            <a:xfrm>
              <a:off x="768" y="1248"/>
              <a:ext cx="624" cy="480"/>
              <a:chOff x="768" y="2208"/>
              <a:chExt cx="720" cy="610"/>
            </a:xfrm>
          </p:grpSpPr>
          <p:pic>
            <p:nvPicPr>
              <p:cNvPr id="35878" name="Picture 6" descr="document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 y="2208"/>
                <a:ext cx="432"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79" name="Picture 7" descr="document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6" y="2208"/>
                <a:ext cx="432"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80" name="Picture 8" descr="document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 y="2448"/>
                <a:ext cx="432"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81" name="Picture 9" descr="document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6" y="2448"/>
                <a:ext cx="432"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5850" name="Rectangle 11"/>
            <p:cNvSpPr>
              <a:spLocks noChangeArrowheads="1"/>
            </p:cNvSpPr>
            <p:nvPr/>
          </p:nvSpPr>
          <p:spPr bwMode="auto">
            <a:xfrm>
              <a:off x="672" y="1825"/>
              <a:ext cx="1065"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tLang="en-US" sz="1400">
                  <a:latin typeface="Arial" panose="020B0604020202020204" pitchFamily="34" charset="0"/>
                </a:rPr>
                <a:t>XML documents</a:t>
              </a:r>
              <a:r>
                <a:rPr lang="en-US" altLang="en-US">
                  <a:latin typeface="Arial" panose="020B0604020202020204" pitchFamily="34" charset="0"/>
                </a:rPr>
                <a:t> </a:t>
              </a:r>
            </a:p>
          </p:txBody>
        </p:sp>
        <p:sp>
          <p:nvSpPr>
            <p:cNvPr id="35851" name="AutoShape 12"/>
            <p:cNvSpPr>
              <a:spLocks noChangeArrowheads="1"/>
            </p:cNvSpPr>
            <p:nvPr/>
          </p:nvSpPr>
          <p:spPr bwMode="auto">
            <a:xfrm>
              <a:off x="1824" y="864"/>
              <a:ext cx="1968" cy="1502"/>
            </a:xfrm>
            <a:prstGeom prst="roundRect">
              <a:avLst>
                <a:gd name="adj" fmla="val 16667"/>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endParaRPr lang="en-US" altLang="en-US">
                <a:latin typeface="Arial" panose="020B0604020202020204" pitchFamily="34" charset="0"/>
              </a:endParaRPr>
            </a:p>
          </p:txBody>
        </p:sp>
        <p:sp>
          <p:nvSpPr>
            <p:cNvPr id="35852" name="AutoShape 15"/>
            <p:cNvSpPr>
              <a:spLocks noChangeArrowheads="1"/>
            </p:cNvSpPr>
            <p:nvPr/>
          </p:nvSpPr>
          <p:spPr bwMode="auto">
            <a:xfrm>
              <a:off x="1893" y="1268"/>
              <a:ext cx="843" cy="240"/>
            </a:xfrm>
            <a:prstGeom prst="flowChartAlternateProcess">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000">
                  <a:latin typeface="Arial" panose="020B0604020202020204" pitchFamily="34" charset="0"/>
                </a:rPr>
                <a:t>XML parser</a:t>
              </a:r>
            </a:p>
          </p:txBody>
        </p:sp>
        <p:sp>
          <p:nvSpPr>
            <p:cNvPr id="35853" name="AutoShape 16"/>
            <p:cNvSpPr>
              <a:spLocks noChangeArrowheads="1"/>
            </p:cNvSpPr>
            <p:nvPr/>
          </p:nvSpPr>
          <p:spPr bwMode="auto">
            <a:xfrm>
              <a:off x="1893" y="1700"/>
              <a:ext cx="956" cy="336"/>
            </a:xfrm>
            <a:prstGeom prst="flowChartAlternateProcess">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000">
                  <a:latin typeface="Arial" panose="020B0604020202020204" pitchFamily="34" charset="0"/>
                </a:rPr>
                <a:t>Knowledge Warehouse</a:t>
              </a:r>
            </a:p>
            <a:p>
              <a:pPr algn="ctr"/>
              <a:r>
                <a:rPr lang="en-US" altLang="en-US" sz="1000">
                  <a:latin typeface="Arial" panose="020B0604020202020204" pitchFamily="34" charset="0"/>
                </a:rPr>
                <a:t>Creation</a:t>
              </a:r>
            </a:p>
          </p:txBody>
        </p:sp>
        <p:pic>
          <p:nvPicPr>
            <p:cNvPr id="35854" name="Picture 17" descr="ED00212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72" y="1680"/>
              <a:ext cx="629" cy="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55" name="AutoShape 18"/>
            <p:cNvSpPr>
              <a:spLocks noChangeArrowheads="1"/>
            </p:cNvSpPr>
            <p:nvPr/>
          </p:nvSpPr>
          <p:spPr bwMode="auto">
            <a:xfrm>
              <a:off x="3936" y="864"/>
              <a:ext cx="1728" cy="1502"/>
            </a:xfrm>
            <a:prstGeom prst="roundRect">
              <a:avLst>
                <a:gd name="adj" fmla="val 12819"/>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endParaRPr lang="en-US" altLang="en-US">
                <a:latin typeface="Arial" panose="020B0604020202020204" pitchFamily="34" charset="0"/>
              </a:endParaRPr>
            </a:p>
          </p:txBody>
        </p:sp>
        <p:sp>
          <p:nvSpPr>
            <p:cNvPr id="35856" name="AutoShape 19"/>
            <p:cNvSpPr>
              <a:spLocks noChangeArrowheads="1"/>
            </p:cNvSpPr>
            <p:nvPr/>
          </p:nvSpPr>
          <p:spPr bwMode="auto">
            <a:xfrm>
              <a:off x="4032" y="1296"/>
              <a:ext cx="720" cy="240"/>
            </a:xfrm>
            <a:prstGeom prst="flowChartAlternateProcess">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000">
                  <a:latin typeface="Arial" panose="020B0604020202020204" pitchFamily="34" charset="0"/>
                </a:rPr>
                <a:t>Mine Strong </a:t>
              </a:r>
            </a:p>
            <a:p>
              <a:pPr algn="ctr"/>
              <a:r>
                <a:rPr lang="en-US" altLang="en-US" sz="1000">
                  <a:latin typeface="Arial" panose="020B0604020202020204" pitchFamily="34" charset="0"/>
                </a:rPr>
                <a:t>Associations</a:t>
              </a:r>
            </a:p>
          </p:txBody>
        </p:sp>
        <p:pic>
          <p:nvPicPr>
            <p:cNvPr id="35857" name="Picture 20" descr="ED00212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74" y="1680"/>
              <a:ext cx="480"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58" name="AutoShape 21"/>
            <p:cNvSpPr>
              <a:spLocks noChangeArrowheads="1"/>
            </p:cNvSpPr>
            <p:nvPr/>
          </p:nvSpPr>
          <p:spPr bwMode="auto">
            <a:xfrm>
              <a:off x="2976" y="2592"/>
              <a:ext cx="2016" cy="1392"/>
            </a:xfrm>
            <a:prstGeom prst="roundRect">
              <a:avLst>
                <a:gd name="adj" fmla="val 16667"/>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35859" name="AutoShape 23"/>
            <p:cNvSpPr>
              <a:spLocks noChangeArrowheads="1"/>
            </p:cNvSpPr>
            <p:nvPr/>
          </p:nvSpPr>
          <p:spPr bwMode="auto">
            <a:xfrm>
              <a:off x="3408" y="2688"/>
              <a:ext cx="1152" cy="336"/>
            </a:xfrm>
            <a:prstGeom prst="flowChartAlternateProcess">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000">
                  <a:latin typeface="Arial" panose="020B0604020202020204" pitchFamily="34" charset="0"/>
                </a:rPr>
                <a:t>Hypotheses Generation</a:t>
              </a:r>
            </a:p>
          </p:txBody>
        </p:sp>
        <p:pic>
          <p:nvPicPr>
            <p:cNvPr id="35860" name="Picture 24" descr="PE03515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32" y="2688"/>
              <a:ext cx="310"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61" name="AutoShape 25"/>
            <p:cNvSpPr>
              <a:spLocks noChangeArrowheads="1"/>
            </p:cNvSpPr>
            <p:nvPr/>
          </p:nvSpPr>
          <p:spPr bwMode="auto">
            <a:xfrm>
              <a:off x="3552" y="3216"/>
              <a:ext cx="912" cy="336"/>
            </a:xfrm>
            <a:prstGeom prst="flowChartPunchedCard">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000">
                  <a:latin typeface="Arial" panose="020B0604020202020204" pitchFamily="34" charset="0"/>
                </a:rPr>
                <a:t>Hypotheses</a:t>
              </a:r>
            </a:p>
          </p:txBody>
        </p:sp>
        <p:sp>
          <p:nvSpPr>
            <p:cNvPr id="35862" name="Text Box 26"/>
            <p:cNvSpPr txBox="1">
              <a:spLocks noChangeArrowheads="1"/>
            </p:cNvSpPr>
            <p:nvPr/>
          </p:nvSpPr>
          <p:spPr bwMode="auto">
            <a:xfrm>
              <a:off x="1920" y="897"/>
              <a:ext cx="1692"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spcBef>
                  <a:spcPct val="50000"/>
                </a:spcBef>
              </a:pPr>
              <a:r>
                <a:rPr lang="en-US" altLang="en-US" sz="1600">
                  <a:solidFill>
                    <a:srgbClr val="A50021"/>
                  </a:solidFill>
                  <a:latin typeface="Times New Roman" panose="02020603050405020304" pitchFamily="18" charset="0"/>
                </a:rPr>
                <a:t>Knowledge Warehouse Creation</a:t>
              </a:r>
            </a:p>
          </p:txBody>
        </p:sp>
        <p:sp>
          <p:nvSpPr>
            <p:cNvPr id="35863" name="Text Box 28"/>
            <p:cNvSpPr txBox="1">
              <a:spLocks noChangeArrowheads="1"/>
            </p:cNvSpPr>
            <p:nvPr/>
          </p:nvSpPr>
          <p:spPr bwMode="auto">
            <a:xfrm>
              <a:off x="3984" y="897"/>
              <a:ext cx="1692"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spcBef>
                  <a:spcPct val="50000"/>
                </a:spcBef>
              </a:pPr>
              <a:r>
                <a:rPr lang="en-US" altLang="en-US" sz="1600">
                  <a:solidFill>
                    <a:srgbClr val="A50021"/>
                  </a:solidFill>
                  <a:latin typeface="Times New Roman" panose="02020603050405020304" pitchFamily="18" charset="0"/>
                </a:rPr>
                <a:t>Strong Associations Generation</a:t>
              </a:r>
            </a:p>
          </p:txBody>
        </p:sp>
        <p:sp>
          <p:nvSpPr>
            <p:cNvPr id="35864" name="Text Box 29"/>
            <p:cNvSpPr txBox="1">
              <a:spLocks noChangeArrowheads="1"/>
            </p:cNvSpPr>
            <p:nvPr/>
          </p:nvSpPr>
          <p:spPr bwMode="auto">
            <a:xfrm>
              <a:off x="3168" y="3696"/>
              <a:ext cx="1692"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spcBef>
                  <a:spcPct val="50000"/>
                </a:spcBef>
              </a:pPr>
              <a:r>
                <a:rPr lang="en-US" altLang="en-US" sz="1600">
                  <a:solidFill>
                    <a:srgbClr val="A50021"/>
                  </a:solidFill>
                  <a:latin typeface="Times New Roman" panose="02020603050405020304" pitchFamily="18" charset="0"/>
                </a:rPr>
                <a:t>Hypotheses Generation</a:t>
              </a:r>
            </a:p>
          </p:txBody>
        </p:sp>
        <p:sp>
          <p:nvSpPr>
            <p:cNvPr id="35865" name="Line 30"/>
            <p:cNvSpPr>
              <a:spLocks noChangeShapeType="1"/>
            </p:cNvSpPr>
            <p:nvPr/>
          </p:nvSpPr>
          <p:spPr bwMode="auto">
            <a:xfrm>
              <a:off x="1269" y="1392"/>
              <a:ext cx="62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6" name="Line 31"/>
            <p:cNvSpPr>
              <a:spLocks noChangeShapeType="1"/>
            </p:cNvSpPr>
            <p:nvPr/>
          </p:nvSpPr>
          <p:spPr bwMode="auto">
            <a:xfrm>
              <a:off x="2352" y="1536"/>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7" name="Line 32"/>
            <p:cNvSpPr>
              <a:spLocks noChangeShapeType="1"/>
            </p:cNvSpPr>
            <p:nvPr/>
          </p:nvSpPr>
          <p:spPr bwMode="auto">
            <a:xfrm>
              <a:off x="2832" y="1872"/>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8" name="Line 34"/>
            <p:cNvSpPr>
              <a:spLocks noChangeShapeType="1"/>
            </p:cNvSpPr>
            <p:nvPr/>
          </p:nvSpPr>
          <p:spPr bwMode="auto">
            <a:xfrm flipV="1">
              <a:off x="3360" y="1440"/>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69" name="Line 35"/>
            <p:cNvSpPr>
              <a:spLocks noChangeShapeType="1"/>
            </p:cNvSpPr>
            <p:nvPr/>
          </p:nvSpPr>
          <p:spPr bwMode="auto">
            <a:xfrm>
              <a:off x="3360" y="1440"/>
              <a:ext cx="6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70" name="Line 36"/>
            <p:cNvSpPr>
              <a:spLocks noChangeShapeType="1"/>
            </p:cNvSpPr>
            <p:nvPr/>
          </p:nvSpPr>
          <p:spPr bwMode="auto">
            <a:xfrm>
              <a:off x="4388" y="1536"/>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71" name="Line 37"/>
            <p:cNvSpPr>
              <a:spLocks noChangeShapeType="1"/>
            </p:cNvSpPr>
            <p:nvPr/>
          </p:nvSpPr>
          <p:spPr bwMode="auto">
            <a:xfrm>
              <a:off x="3504" y="2016"/>
              <a:ext cx="0" cy="6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72" name="Line 38"/>
            <p:cNvSpPr>
              <a:spLocks noChangeShapeType="1"/>
            </p:cNvSpPr>
            <p:nvPr/>
          </p:nvSpPr>
          <p:spPr bwMode="auto">
            <a:xfrm>
              <a:off x="4388" y="2016"/>
              <a:ext cx="0" cy="6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73" name="Line 39"/>
            <p:cNvSpPr>
              <a:spLocks noChangeShapeType="1"/>
            </p:cNvSpPr>
            <p:nvPr/>
          </p:nvSpPr>
          <p:spPr bwMode="auto">
            <a:xfrm>
              <a:off x="3984" y="3024"/>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74" name="Line 41"/>
            <p:cNvSpPr>
              <a:spLocks noChangeShapeType="1"/>
            </p:cNvSpPr>
            <p:nvPr/>
          </p:nvSpPr>
          <p:spPr bwMode="auto">
            <a:xfrm flipH="1">
              <a:off x="4560" y="2828"/>
              <a:ext cx="6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75" name="Rectangle 42"/>
            <p:cNvSpPr>
              <a:spLocks noChangeArrowheads="1"/>
            </p:cNvSpPr>
            <p:nvPr/>
          </p:nvSpPr>
          <p:spPr bwMode="auto">
            <a:xfrm>
              <a:off x="4741" y="1673"/>
              <a:ext cx="816" cy="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spcBef>
                  <a:spcPct val="50000"/>
                </a:spcBef>
              </a:pPr>
              <a:r>
                <a:rPr lang="en-US" altLang="en-US" sz="1000">
                  <a:latin typeface="Arial" panose="020B0604020202020204" pitchFamily="34" charset="0"/>
                </a:rPr>
                <a:t>Strong Associations</a:t>
              </a:r>
              <a:r>
                <a:rPr lang="en-US" altLang="en-US">
                  <a:latin typeface="Arial" panose="020B0604020202020204" pitchFamily="34" charset="0"/>
                </a:rPr>
                <a:t> </a:t>
              </a:r>
            </a:p>
          </p:txBody>
        </p:sp>
        <p:sp>
          <p:nvSpPr>
            <p:cNvPr id="35876" name="Rectangle 43"/>
            <p:cNvSpPr>
              <a:spLocks noChangeArrowheads="1"/>
            </p:cNvSpPr>
            <p:nvPr/>
          </p:nvSpPr>
          <p:spPr bwMode="auto">
            <a:xfrm>
              <a:off x="2880" y="2016"/>
              <a:ext cx="961" cy="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en-US" altLang="en-US" sz="1000">
                  <a:latin typeface="Arial" panose="020B0604020202020204" pitchFamily="34" charset="0"/>
                </a:rPr>
                <a:t>Knowledge Warehouse</a:t>
              </a:r>
              <a:r>
                <a:rPr lang="en-US" altLang="en-US">
                  <a:latin typeface="Arial" panose="020B0604020202020204" pitchFamily="34" charset="0"/>
                </a:rPr>
                <a:t> </a:t>
              </a:r>
            </a:p>
          </p:txBody>
        </p:sp>
        <p:sp>
          <p:nvSpPr>
            <p:cNvPr id="35877" name="Rectangle 44"/>
            <p:cNvSpPr>
              <a:spLocks noChangeArrowheads="1"/>
            </p:cNvSpPr>
            <p:nvPr/>
          </p:nvSpPr>
          <p:spPr bwMode="auto">
            <a:xfrm>
              <a:off x="4581" y="2597"/>
              <a:ext cx="81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tLang="en-US" sz="1000">
                  <a:latin typeface="Arial" panose="020B0604020202020204" pitchFamily="34" charset="0"/>
                </a:rPr>
                <a:t>Requirements</a:t>
              </a:r>
              <a:r>
                <a:rPr lang="en-US" altLang="en-US">
                  <a:latin typeface="Arial" panose="020B0604020202020204" pitchFamily="34" charset="0"/>
                </a:rPr>
                <a:t> </a:t>
              </a:r>
            </a:p>
          </p:txBody>
        </p:sp>
      </p:grpSp>
      <p:sp>
        <p:nvSpPr>
          <p:cNvPr id="42" name="TextBox 41"/>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43" name="Picture 42">
            <a:extLst>
              <a:ext uri="{FF2B5EF4-FFF2-40B4-BE49-F238E27FC236}">
                <a16:creationId xmlns:a16="http://schemas.microsoft.com/office/drawing/2014/main" id="{E16130F0-D0EC-4E8E-A515-A7919B3BE66A}"/>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44" name="Date Placeholder 7">
            <a:extLst>
              <a:ext uri="{FF2B5EF4-FFF2-40B4-BE49-F238E27FC236}">
                <a16:creationId xmlns:a16="http://schemas.microsoft.com/office/drawing/2014/main" id="{6BA4FA6F-D3B1-48B3-A21D-23C14B06FD1D}"/>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29AEEC4-E93A-4E50-BBBB-30776A0B53D2}" type="slidenum">
              <a:rPr lang="en-US" altLang="en-US"/>
              <a:pPr/>
              <a:t>17</a:t>
            </a:fld>
            <a:endParaRPr lang="en-US" altLang="en-US"/>
          </a:p>
        </p:txBody>
      </p:sp>
      <p:sp>
        <p:nvSpPr>
          <p:cNvPr id="37892" name="Rectangle 2"/>
          <p:cNvSpPr>
            <a:spLocks noGrp="1" noChangeArrowheads="1"/>
          </p:cNvSpPr>
          <p:nvPr>
            <p:ph type="title"/>
          </p:nvPr>
        </p:nvSpPr>
        <p:spPr/>
        <p:txBody>
          <a:bodyPr/>
          <a:lstStyle/>
          <a:p>
            <a:pPr eaLnBrk="1" hangingPunct="1"/>
            <a:r>
              <a:rPr lang="en-US" altLang="en-US" sz="2500"/>
              <a:t>Background Information</a:t>
            </a:r>
          </a:p>
        </p:txBody>
      </p:sp>
      <p:sp>
        <p:nvSpPr>
          <p:cNvPr id="37893" name="Rectangle 3"/>
          <p:cNvSpPr>
            <a:spLocks noGrp="1" noChangeArrowheads="1"/>
          </p:cNvSpPr>
          <p:nvPr>
            <p:ph type="body" idx="1"/>
          </p:nvPr>
        </p:nvSpPr>
        <p:spPr/>
        <p:txBody>
          <a:bodyPr/>
          <a:lstStyle/>
          <a:p>
            <a:pPr eaLnBrk="1" hangingPunct="1"/>
            <a:r>
              <a:rPr lang="en-US" altLang="en-US" sz="1900">
                <a:hlinkClick r:id="rId3"/>
              </a:rPr>
              <a:t>MEDLINE</a:t>
            </a:r>
            <a:r>
              <a:rPr lang="en-US" altLang="en-US" sz="1900"/>
              <a:t> is the </a:t>
            </a:r>
            <a:r>
              <a:rPr lang="en-US" altLang="en-US" sz="1900">
                <a:hlinkClick r:id="rId4"/>
              </a:rPr>
              <a:t>National Library of Medicine (NLM)</a:t>
            </a:r>
            <a:r>
              <a:rPr lang="en-US" altLang="en-US"/>
              <a:t>, </a:t>
            </a:r>
            <a:r>
              <a:rPr lang="en-US" altLang="en-US" sz="1900"/>
              <a:t> premier bibliographic database covering the fields of medicine, nursing, dentistry, veterinary medicine, the health care system, and the preclinical sciences.</a:t>
            </a:r>
          </a:p>
          <a:p>
            <a:pPr eaLnBrk="1" hangingPunct="1"/>
            <a:r>
              <a:rPr lang="en-US" altLang="en-US" sz="1900"/>
              <a:t>MEDLINE contains bibliographic citations and author abstracts from more than 4,800 biomedical journals published in the United States and 70 other countries.</a:t>
            </a:r>
          </a:p>
          <a:p>
            <a:pPr eaLnBrk="1" hangingPunct="1"/>
            <a:r>
              <a:rPr lang="en-US" altLang="en-US" sz="1900"/>
              <a:t>The database contains over 14 million citations dating back to the 1960’s.</a:t>
            </a:r>
          </a:p>
          <a:p>
            <a:pPr eaLnBrk="1" hangingPunct="1"/>
            <a:r>
              <a:rPr lang="en-US" altLang="en-US" sz="1900"/>
              <a:t>The database is available to us in the form of XML document collection. 	 </a:t>
            </a:r>
          </a:p>
          <a:p>
            <a:pPr eaLnBrk="1" hangingPunct="1">
              <a:buFont typeface="Wingdings" panose="05000000000000000000" pitchFamily="2" charset="2"/>
              <a:buNone/>
            </a:pPr>
            <a:r>
              <a:rPr lang="en-US" altLang="en-US"/>
              <a:t> </a:t>
            </a:r>
            <a:endParaRPr lang="en-US" altLang="en-US" sz="1900"/>
          </a:p>
          <a:p>
            <a:pPr eaLnBrk="1" hangingPunct="1"/>
            <a:endParaRPr lang="en-US" altLang="en-US" sz="1900"/>
          </a:p>
        </p:txBody>
      </p:sp>
      <p:sp>
        <p:nvSpPr>
          <p:cNvPr id="8" name="TextBox 7"/>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9" name="Picture 8">
            <a:extLst>
              <a:ext uri="{FF2B5EF4-FFF2-40B4-BE49-F238E27FC236}">
                <a16:creationId xmlns:a16="http://schemas.microsoft.com/office/drawing/2014/main" id="{A8A07BC7-2858-48B8-823F-5A4A22A2125A}"/>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10" name="Date Placeholder 7">
            <a:extLst>
              <a:ext uri="{FF2B5EF4-FFF2-40B4-BE49-F238E27FC236}">
                <a16:creationId xmlns:a16="http://schemas.microsoft.com/office/drawing/2014/main" id="{20E474E4-C868-4F50-A77F-BE9747D8A053}"/>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CE0CD39-7FC2-44F9-B239-42DC270B8D31}" type="slidenum">
              <a:rPr lang="en-US" altLang="en-US"/>
              <a:pPr/>
              <a:t>18</a:t>
            </a:fld>
            <a:endParaRPr lang="en-US" altLang="en-US"/>
          </a:p>
        </p:txBody>
      </p:sp>
      <p:sp>
        <p:nvSpPr>
          <p:cNvPr id="39940" name="Rectangle 2"/>
          <p:cNvSpPr>
            <a:spLocks noGrp="1" noChangeArrowheads="1"/>
          </p:cNvSpPr>
          <p:nvPr>
            <p:ph type="title"/>
          </p:nvPr>
        </p:nvSpPr>
        <p:spPr/>
        <p:txBody>
          <a:bodyPr/>
          <a:lstStyle/>
          <a:p>
            <a:pPr eaLnBrk="1" hangingPunct="1"/>
            <a:r>
              <a:rPr lang="en-US" altLang="en-US" sz="2500"/>
              <a:t>Background Information (continued…)</a:t>
            </a:r>
          </a:p>
        </p:txBody>
      </p:sp>
      <p:sp>
        <p:nvSpPr>
          <p:cNvPr id="39941" name="Rectangle 3"/>
          <p:cNvSpPr>
            <a:spLocks noGrp="1" noChangeArrowheads="1"/>
          </p:cNvSpPr>
          <p:nvPr>
            <p:ph type="body" idx="1"/>
          </p:nvPr>
        </p:nvSpPr>
        <p:spPr/>
        <p:txBody>
          <a:bodyPr/>
          <a:lstStyle/>
          <a:p>
            <a:pPr eaLnBrk="1" hangingPunct="1"/>
            <a:r>
              <a:rPr lang="en-US" altLang="en-US" sz="2100"/>
              <a:t>We have 417 XML files with a total size of about 45GB.</a:t>
            </a:r>
          </a:p>
          <a:p>
            <a:pPr eaLnBrk="1" hangingPunct="1"/>
            <a:r>
              <a:rPr lang="en-US" altLang="en-US" sz="2100"/>
              <a:t>Each XML file has the relevant information of about 30,000 citations.</a:t>
            </a:r>
          </a:p>
          <a:p>
            <a:pPr eaLnBrk="1" hangingPunct="1"/>
            <a:r>
              <a:rPr lang="en-US" altLang="en-US" sz="2100"/>
              <a:t>A citation is a publication.</a:t>
            </a:r>
          </a:p>
          <a:p>
            <a:pPr eaLnBrk="1" hangingPunct="1"/>
            <a:r>
              <a:rPr lang="en-US" altLang="en-US" sz="2100"/>
              <a:t>A citations has the following data elements:												. Abstract							. </a:t>
            </a:r>
            <a:r>
              <a:rPr lang="en-US" altLang="en-US" sz="2100">
                <a:hlinkClick r:id="rId3"/>
              </a:rPr>
              <a:t>MeSH</a:t>
            </a:r>
            <a:r>
              <a:rPr lang="en-US" altLang="en-US" sz="2100"/>
              <a:t> Terms (Concepts)					. Year of Publication						. Author Information					. Journal Information</a:t>
            </a:r>
          </a:p>
        </p:txBody>
      </p:sp>
      <p:sp>
        <p:nvSpPr>
          <p:cNvPr id="8" name="TextBox 7"/>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9" name="Picture 8">
            <a:extLst>
              <a:ext uri="{FF2B5EF4-FFF2-40B4-BE49-F238E27FC236}">
                <a16:creationId xmlns:a16="http://schemas.microsoft.com/office/drawing/2014/main" id="{BBAE8C7A-C99B-4246-AFDD-47FEBD910CB4}"/>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10" name="Date Placeholder 7">
            <a:extLst>
              <a:ext uri="{FF2B5EF4-FFF2-40B4-BE49-F238E27FC236}">
                <a16:creationId xmlns:a16="http://schemas.microsoft.com/office/drawing/2014/main" id="{F68F15AF-AF01-4727-96C3-E0B2C193AA51}"/>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B6D0D9F-5FA1-47F7-AA87-63E9ED2424DB}" type="slidenum">
              <a:rPr lang="en-US" altLang="en-US"/>
              <a:pPr/>
              <a:t>19</a:t>
            </a:fld>
            <a:endParaRPr lang="en-US" altLang="en-US"/>
          </a:p>
        </p:txBody>
      </p:sp>
      <p:sp>
        <p:nvSpPr>
          <p:cNvPr id="41988" name="Rectangle 2"/>
          <p:cNvSpPr>
            <a:spLocks noGrp="1" noChangeArrowheads="1"/>
          </p:cNvSpPr>
          <p:nvPr>
            <p:ph type="title"/>
          </p:nvPr>
        </p:nvSpPr>
        <p:spPr/>
        <p:txBody>
          <a:bodyPr/>
          <a:lstStyle/>
          <a:p>
            <a:pPr eaLnBrk="1" hangingPunct="1"/>
            <a:r>
              <a:rPr lang="en-US" altLang="en-US" sz="2500"/>
              <a:t>Background Information (continued…)</a:t>
            </a:r>
          </a:p>
        </p:txBody>
      </p:sp>
      <p:sp>
        <p:nvSpPr>
          <p:cNvPr id="41989" name="Rectangle 3"/>
          <p:cNvSpPr>
            <a:spLocks noGrp="1" noChangeArrowheads="1"/>
          </p:cNvSpPr>
          <p:nvPr>
            <p:ph type="body" idx="1"/>
          </p:nvPr>
        </p:nvSpPr>
        <p:spPr/>
        <p:txBody>
          <a:bodyPr/>
          <a:lstStyle/>
          <a:p>
            <a:pPr eaLnBrk="1" hangingPunct="1"/>
            <a:r>
              <a:rPr lang="en-US" altLang="en-US" sz="1900"/>
              <a:t>Unified Medical Language System (UMLS) has three knowledge sources: the Metathesaurus, the Semantic Network, and the SPECIALIST lexicon. </a:t>
            </a:r>
          </a:p>
          <a:p>
            <a:pPr eaLnBrk="1" hangingPunct="1"/>
            <a:r>
              <a:rPr lang="en-US" altLang="en-US" sz="1900"/>
              <a:t>The Metathesaurus is a very large, vocabulary database that contains information about biomedical and health related concepts, their various names, and the relationships among them.</a:t>
            </a:r>
          </a:p>
          <a:p>
            <a:pPr eaLnBrk="1" hangingPunct="1"/>
            <a:r>
              <a:rPr lang="en-US" altLang="en-US" sz="1900"/>
              <a:t>Semantic Network provides a consistent categorization (Semantic Type) of all concepts represented in the UMLS Metathesaurus and defines set of relationships that may hold between the semantic types.</a:t>
            </a:r>
          </a:p>
          <a:p>
            <a:pPr eaLnBrk="1" hangingPunct="1"/>
            <a:r>
              <a:rPr lang="en-US" altLang="en-US" sz="1900"/>
              <a:t>The SPECIALIST lexicon is a general English lexicon that includes many biomedical terms.</a:t>
            </a:r>
          </a:p>
        </p:txBody>
      </p:sp>
      <p:sp>
        <p:nvSpPr>
          <p:cNvPr id="8" name="TextBox 7"/>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9" name="Picture 8">
            <a:extLst>
              <a:ext uri="{FF2B5EF4-FFF2-40B4-BE49-F238E27FC236}">
                <a16:creationId xmlns:a16="http://schemas.microsoft.com/office/drawing/2014/main" id="{C68B3C6B-417F-4B14-9054-EDF1F3679EE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10" name="Date Placeholder 7">
            <a:extLst>
              <a:ext uri="{FF2B5EF4-FFF2-40B4-BE49-F238E27FC236}">
                <a16:creationId xmlns:a16="http://schemas.microsoft.com/office/drawing/2014/main" id="{A6579F8C-12AA-4341-83C1-16DDEB4B05D9}"/>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2C35D94-36BA-4E03-A31C-FC1A45D4AE3E}" type="slidenum">
              <a:rPr lang="en-US" altLang="en-US"/>
              <a:pPr/>
              <a:t>2</a:t>
            </a:fld>
            <a:endParaRPr lang="en-US" altLang="en-US"/>
          </a:p>
        </p:txBody>
      </p:sp>
      <p:sp>
        <p:nvSpPr>
          <p:cNvPr id="7172" name="Rectangle 2"/>
          <p:cNvSpPr>
            <a:spLocks noGrp="1" noChangeArrowheads="1"/>
          </p:cNvSpPr>
          <p:nvPr>
            <p:ph type="title"/>
          </p:nvPr>
        </p:nvSpPr>
        <p:spPr/>
        <p:txBody>
          <a:bodyPr/>
          <a:lstStyle/>
          <a:p>
            <a:pPr eaLnBrk="1" hangingPunct="1"/>
            <a:r>
              <a:rPr lang="en-US" altLang="en-US" sz="2500"/>
              <a:t>Outline of the talk</a:t>
            </a:r>
          </a:p>
        </p:txBody>
      </p:sp>
      <p:sp>
        <p:nvSpPr>
          <p:cNvPr id="7173" name="Rectangle 3"/>
          <p:cNvSpPr>
            <a:spLocks noGrp="1" noChangeArrowheads="1"/>
          </p:cNvSpPr>
          <p:nvPr>
            <p:ph type="body" idx="1"/>
          </p:nvPr>
        </p:nvSpPr>
        <p:spPr/>
        <p:txBody>
          <a:bodyPr/>
          <a:lstStyle/>
          <a:p>
            <a:pPr eaLnBrk="1" hangingPunct="1">
              <a:lnSpc>
                <a:spcPct val="90000"/>
              </a:lnSpc>
            </a:pPr>
            <a:r>
              <a:rPr lang="en-US" altLang="en-US" sz="2100"/>
              <a:t>What is Text Mining </a:t>
            </a:r>
          </a:p>
          <a:p>
            <a:pPr eaLnBrk="1" hangingPunct="1">
              <a:lnSpc>
                <a:spcPct val="90000"/>
              </a:lnSpc>
            </a:pPr>
            <a:r>
              <a:rPr lang="en-US" altLang="en-US" sz="2100"/>
              <a:t>Architecture of CB System</a:t>
            </a:r>
          </a:p>
          <a:p>
            <a:pPr eaLnBrk="1" hangingPunct="1">
              <a:lnSpc>
                <a:spcPct val="90000"/>
              </a:lnSpc>
            </a:pPr>
            <a:r>
              <a:rPr lang="en-US" altLang="en-US" sz="2100"/>
              <a:t>Knowledge Warehouse Creation</a:t>
            </a:r>
          </a:p>
          <a:p>
            <a:pPr eaLnBrk="1" hangingPunct="1">
              <a:lnSpc>
                <a:spcPct val="90000"/>
              </a:lnSpc>
            </a:pPr>
            <a:r>
              <a:rPr lang="en-US" altLang="en-US" sz="2100"/>
              <a:t>Hypotheses Generation</a:t>
            </a:r>
          </a:p>
          <a:p>
            <a:pPr eaLnBrk="1" hangingPunct="1">
              <a:lnSpc>
                <a:spcPct val="90000"/>
              </a:lnSpc>
            </a:pPr>
            <a:r>
              <a:rPr lang="en-US" altLang="en-US" sz="2100"/>
              <a:t>Architecture of Proposed CB System</a:t>
            </a:r>
          </a:p>
          <a:p>
            <a:pPr eaLnBrk="1" hangingPunct="1">
              <a:lnSpc>
                <a:spcPct val="90000"/>
              </a:lnSpc>
            </a:pPr>
            <a:r>
              <a:rPr lang="en-US" altLang="en-US" sz="2100"/>
              <a:t>What is Information Extraction			</a:t>
            </a:r>
          </a:p>
          <a:p>
            <a:pPr eaLnBrk="1" hangingPunct="1">
              <a:lnSpc>
                <a:spcPct val="90000"/>
              </a:lnSpc>
            </a:pPr>
            <a:r>
              <a:rPr lang="en-US" altLang="en-US" sz="2100"/>
              <a:t>Medical Entity Extraction</a:t>
            </a:r>
          </a:p>
          <a:p>
            <a:pPr eaLnBrk="1" hangingPunct="1">
              <a:lnSpc>
                <a:spcPct val="90000"/>
              </a:lnSpc>
            </a:pPr>
            <a:r>
              <a:rPr lang="en-US" altLang="en-US" sz="2100"/>
              <a:t>Relation Extraction</a:t>
            </a:r>
          </a:p>
          <a:p>
            <a:pPr eaLnBrk="1" hangingPunct="1">
              <a:lnSpc>
                <a:spcPct val="90000"/>
              </a:lnSpc>
            </a:pPr>
            <a:r>
              <a:rPr lang="en-US" altLang="en-US" sz="2100"/>
              <a:t>Future  Work</a:t>
            </a:r>
          </a:p>
          <a:p>
            <a:pPr eaLnBrk="1" hangingPunct="1">
              <a:lnSpc>
                <a:spcPct val="90000"/>
              </a:lnSpc>
            </a:pPr>
            <a:r>
              <a:rPr lang="en-US" altLang="en-US" sz="2100"/>
              <a:t>Conclusion	</a:t>
            </a:r>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782CFCA0-27BA-44B7-88FE-466EE85A803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73181CFD-C287-4DEB-B327-63DE0ABC195C}"/>
              </a:ext>
            </a:extLst>
          </p:cNvPr>
          <p:cNvSpPr txBox="1">
            <a:spLocks/>
          </p:cNvSpPr>
          <p:nvPr/>
        </p:nvSpPr>
        <p:spPr>
          <a:xfrm>
            <a:off x="381000" y="6245225"/>
            <a:ext cx="85344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400EDD-F8FF-48EB-820D-5757F7F1F62B}" type="slidenum">
              <a:rPr lang="en-US" altLang="en-US"/>
              <a:pPr/>
              <a:t>20</a:t>
            </a:fld>
            <a:endParaRPr lang="en-US" altLang="en-US"/>
          </a:p>
        </p:txBody>
      </p:sp>
      <p:sp>
        <p:nvSpPr>
          <p:cNvPr id="44036" name="Rectangle 2"/>
          <p:cNvSpPr>
            <a:spLocks noGrp="1" noChangeArrowheads="1"/>
          </p:cNvSpPr>
          <p:nvPr>
            <p:ph type="title"/>
          </p:nvPr>
        </p:nvSpPr>
        <p:spPr/>
        <p:txBody>
          <a:bodyPr/>
          <a:lstStyle/>
          <a:p>
            <a:pPr eaLnBrk="1" hangingPunct="1"/>
            <a:r>
              <a:rPr lang="en-US" altLang="en-US" sz="2500"/>
              <a:t>Knowledge Warehouse Creation</a:t>
            </a:r>
          </a:p>
        </p:txBody>
      </p:sp>
      <p:sp>
        <p:nvSpPr>
          <p:cNvPr id="44037" name="Rectangle 3"/>
          <p:cNvSpPr>
            <a:spLocks noGrp="1" noChangeArrowheads="1"/>
          </p:cNvSpPr>
          <p:nvPr>
            <p:ph type="body" idx="1"/>
          </p:nvPr>
        </p:nvSpPr>
        <p:spPr/>
        <p:txBody>
          <a:bodyPr/>
          <a:lstStyle/>
          <a:p>
            <a:pPr eaLnBrk="1" hangingPunct="1"/>
            <a:r>
              <a:rPr lang="en-US" altLang="en-US" sz="2100"/>
              <a:t>Parses the XML file and extracts relevant information from each citation.</a:t>
            </a:r>
          </a:p>
          <a:p>
            <a:pPr eaLnBrk="1" hangingPunct="1"/>
            <a:r>
              <a:rPr lang="en-US" altLang="en-US" sz="2100"/>
              <a:t>Uses the UMLS knowledge sources to map the phrases with concepts.</a:t>
            </a:r>
          </a:p>
          <a:p>
            <a:pPr eaLnBrk="1" hangingPunct="1"/>
            <a:r>
              <a:rPr lang="en-US" altLang="en-US" sz="2100"/>
              <a:t>Stores the list of concepts and other relevant information for each citation.				     (The Knowledge Warehouse is maintained in a DB2 database)</a:t>
            </a:r>
          </a:p>
          <a:p>
            <a:pPr eaLnBrk="1" hangingPunct="1"/>
            <a:r>
              <a:rPr lang="en-US" altLang="en-US" sz="2100"/>
              <a:t>Computes all pair wise associations between the concepts.</a:t>
            </a:r>
          </a:p>
          <a:p>
            <a:pPr eaLnBrk="1" hangingPunct="1"/>
            <a:r>
              <a:rPr lang="en-US" altLang="en-US" sz="2100"/>
              <a:t>Each association has a supporting document count also called as </a:t>
            </a:r>
            <a:r>
              <a:rPr lang="en-US" altLang="en-US" sz="2100" i="1"/>
              <a:t>support</a:t>
            </a:r>
            <a:r>
              <a:rPr lang="en-US" altLang="en-US" sz="2100"/>
              <a:t>.</a:t>
            </a:r>
          </a:p>
        </p:txBody>
      </p:sp>
      <p:sp>
        <p:nvSpPr>
          <p:cNvPr id="8" name="TextBox 7"/>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b="1" dirty="0">
              <a:effectLst>
                <a:outerShdw blurRad="38100" dist="38100" dir="2700000" algn="tl">
                  <a:srgbClr val="000000">
                    <a:alpha val="43137"/>
                  </a:srgbClr>
                </a:outerShdw>
              </a:effectLst>
              <a:latin typeface="Arial Black" pitchFamily="34" charset="0"/>
            </a:endParaRPr>
          </a:p>
        </p:txBody>
      </p:sp>
      <p:pic>
        <p:nvPicPr>
          <p:cNvPr id="9" name="Picture 8">
            <a:extLst>
              <a:ext uri="{FF2B5EF4-FFF2-40B4-BE49-F238E27FC236}">
                <a16:creationId xmlns:a16="http://schemas.microsoft.com/office/drawing/2014/main" id="{F1C9AAC8-0EFF-4015-95DF-27153B5F2E3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10" name="Date Placeholder 7">
            <a:extLst>
              <a:ext uri="{FF2B5EF4-FFF2-40B4-BE49-F238E27FC236}">
                <a16:creationId xmlns:a16="http://schemas.microsoft.com/office/drawing/2014/main" id="{E9C5DCFE-F90E-4508-9FF6-38F213A8D98E}"/>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BBD52663-35D6-4473-A9D2-2900DAD966DB}" type="slidenum">
              <a:rPr lang="en-US" altLang="en-US"/>
              <a:pPr/>
              <a:t>21</a:t>
            </a:fld>
            <a:endParaRPr lang="en-US" altLang="en-US"/>
          </a:p>
        </p:txBody>
      </p:sp>
      <p:sp>
        <p:nvSpPr>
          <p:cNvPr id="46084" name="Rectangle 2"/>
          <p:cNvSpPr>
            <a:spLocks noGrp="1" noChangeArrowheads="1"/>
          </p:cNvSpPr>
          <p:nvPr>
            <p:ph type="title"/>
          </p:nvPr>
        </p:nvSpPr>
        <p:spPr/>
        <p:txBody>
          <a:bodyPr/>
          <a:lstStyle/>
          <a:p>
            <a:pPr eaLnBrk="1" hangingPunct="1"/>
            <a:r>
              <a:rPr lang="en-US" altLang="en-US" sz="2500"/>
              <a:t>Knowledge Warehouse</a:t>
            </a:r>
          </a:p>
        </p:txBody>
      </p:sp>
      <p:sp>
        <p:nvSpPr>
          <p:cNvPr id="46085" name="Rectangle 3"/>
          <p:cNvSpPr>
            <a:spLocks noGrp="1" noChangeArrowheads="1"/>
          </p:cNvSpPr>
          <p:nvPr>
            <p:ph type="body" idx="1"/>
          </p:nvPr>
        </p:nvSpPr>
        <p:spPr/>
        <p:txBody>
          <a:bodyPr/>
          <a:lstStyle/>
          <a:p>
            <a:pPr eaLnBrk="1" hangingPunct="1">
              <a:lnSpc>
                <a:spcPct val="90000"/>
              </a:lnSpc>
            </a:pPr>
            <a:r>
              <a:rPr lang="en-US" altLang="zh-CN" sz="1900">
                <a:ea typeface="宋体" panose="02010600030101010101" pitchFamily="2" charset="-122"/>
              </a:rPr>
              <a:t>A knowledge warehouse parallels the idea of a data warehouse.</a:t>
            </a:r>
          </a:p>
          <a:p>
            <a:pPr eaLnBrk="1" hangingPunct="1">
              <a:lnSpc>
                <a:spcPct val="90000"/>
              </a:lnSpc>
            </a:pPr>
            <a:r>
              <a:rPr lang="en-US" altLang="zh-CN" sz="1900">
                <a:ea typeface="宋体" panose="02010600030101010101" pitchFamily="2" charset="-122"/>
              </a:rPr>
              <a:t>A data warehouse is a repository of data also called as facts.</a:t>
            </a:r>
          </a:p>
          <a:p>
            <a:pPr eaLnBrk="1" hangingPunct="1">
              <a:lnSpc>
                <a:spcPct val="90000"/>
              </a:lnSpc>
            </a:pPr>
            <a:r>
              <a:rPr lang="en-US" altLang="zh-CN" sz="1900">
                <a:ea typeface="宋体" panose="02010600030101010101" pitchFamily="2" charset="-122"/>
              </a:rPr>
              <a:t>Facts have dimensions.</a:t>
            </a:r>
          </a:p>
          <a:p>
            <a:pPr eaLnBrk="1" hangingPunct="1">
              <a:lnSpc>
                <a:spcPct val="90000"/>
              </a:lnSpc>
            </a:pPr>
            <a:r>
              <a:rPr lang="en-US" altLang="zh-CN" sz="1900">
                <a:ea typeface="宋体" panose="02010600030101010101" pitchFamily="2" charset="-122"/>
              </a:rPr>
              <a:t>A knowledge warehouse is a repository of patterns. In our case, the patterns are in the form of associations.</a:t>
            </a:r>
          </a:p>
          <a:p>
            <a:pPr eaLnBrk="1" hangingPunct="1">
              <a:lnSpc>
                <a:spcPct val="90000"/>
              </a:lnSpc>
            </a:pPr>
            <a:r>
              <a:rPr lang="en-US" altLang="zh-CN" sz="1900">
                <a:ea typeface="宋体" panose="02010600030101010101" pitchFamily="2" charset="-122"/>
              </a:rPr>
              <a:t>The associations have dimensions too. One of them is </a:t>
            </a:r>
            <a:r>
              <a:rPr lang="en-US" altLang="zh-CN" sz="1900">
                <a:latin typeface="Arial" panose="020B0604020202020204" pitchFamily="34" charset="0"/>
                <a:ea typeface="宋体" panose="02010600030101010101" pitchFamily="2" charset="-122"/>
              </a:rPr>
              <a:t>“</a:t>
            </a:r>
            <a:r>
              <a:rPr lang="en-US" altLang="zh-CN" sz="1900" i="1">
                <a:ea typeface="宋体" panose="02010600030101010101" pitchFamily="2" charset="-122"/>
              </a:rPr>
              <a:t>Time</a:t>
            </a:r>
            <a:r>
              <a:rPr lang="en-US" altLang="zh-CN" sz="1900" i="1">
                <a:latin typeface="Arial" panose="020B0604020202020204" pitchFamily="34" charset="0"/>
                <a:ea typeface="宋体" panose="02010600030101010101" pitchFamily="2" charset="-122"/>
              </a:rPr>
              <a:t>”</a:t>
            </a:r>
            <a:r>
              <a:rPr lang="en-US" altLang="zh-CN" sz="1900" i="1">
                <a:ea typeface="宋体" panose="02010600030101010101" pitchFamily="2" charset="-122"/>
              </a:rPr>
              <a:t>.</a:t>
            </a:r>
          </a:p>
          <a:p>
            <a:pPr eaLnBrk="1" hangingPunct="1">
              <a:lnSpc>
                <a:spcPct val="90000"/>
              </a:lnSpc>
            </a:pPr>
            <a:r>
              <a:rPr lang="en-US" altLang="zh-CN" sz="1900" i="1">
                <a:ea typeface="宋体" panose="02010600030101010101" pitchFamily="2" charset="-122"/>
              </a:rPr>
              <a:t>(C1-C2) </a:t>
            </a:r>
            <a:r>
              <a:rPr lang="en-US" altLang="zh-CN" sz="1900" i="1">
                <a:ea typeface="宋体" panose="02010600030101010101" pitchFamily="2" charset="-122"/>
                <a:sym typeface="Wingdings" panose="05000000000000000000" pitchFamily="2" charset="2"/>
              </a:rPr>
              <a:t>[1000]  </a:t>
            </a:r>
            <a:r>
              <a:rPr lang="en-US" altLang="zh-CN" sz="1900">
                <a:ea typeface="宋体" panose="02010600030101010101" pitchFamily="2" charset="-122"/>
                <a:sym typeface="Wingdings" panose="05000000000000000000" pitchFamily="2" charset="2"/>
              </a:rPr>
              <a:t>for the complete duration				(</a:t>
            </a:r>
            <a:r>
              <a:rPr lang="en-US" altLang="zh-CN" sz="1900" i="1">
                <a:ea typeface="宋体" panose="02010600030101010101" pitchFamily="2" charset="-122"/>
                <a:sym typeface="Wingdings" panose="05000000000000000000" pitchFamily="2" charset="2"/>
              </a:rPr>
              <a:t>C1-C2)[100] {1965 to 1975}					    (C1-C2)[10] {1965}</a:t>
            </a:r>
          </a:p>
          <a:p>
            <a:pPr eaLnBrk="1" hangingPunct="1">
              <a:lnSpc>
                <a:spcPct val="90000"/>
              </a:lnSpc>
              <a:buFont typeface="Wingdings" panose="05000000000000000000" pitchFamily="2" charset="2"/>
              <a:buNone/>
            </a:pPr>
            <a:r>
              <a:rPr lang="en-US" altLang="zh-CN" sz="1900" i="1">
                <a:ea typeface="宋体" panose="02010600030101010101" pitchFamily="2" charset="-122"/>
                <a:sym typeface="Wingdings" panose="05000000000000000000" pitchFamily="2" charset="2"/>
              </a:rPr>
              <a:t>	</a:t>
            </a:r>
            <a:r>
              <a:rPr lang="en-US" altLang="zh-CN" sz="1900">
                <a:ea typeface="宋体" panose="02010600030101010101" pitchFamily="2" charset="-122"/>
                <a:sym typeface="Wingdings" panose="05000000000000000000" pitchFamily="2" charset="2"/>
              </a:rPr>
              <a:t>	</a:t>
            </a:r>
            <a:endParaRPr lang="en-US" altLang="zh-CN" sz="1900">
              <a:ea typeface="宋体" panose="02010600030101010101" pitchFamily="2" charset="-122"/>
            </a:endParaRPr>
          </a:p>
          <a:p>
            <a:pPr eaLnBrk="1" hangingPunct="1">
              <a:lnSpc>
                <a:spcPct val="90000"/>
              </a:lnSpc>
              <a:buFont typeface="Wingdings" panose="05000000000000000000" pitchFamily="2" charset="2"/>
              <a:buNone/>
            </a:pPr>
            <a:r>
              <a:rPr lang="en-US" altLang="zh-CN">
                <a:ea typeface="宋体" panose="02010600030101010101" pitchFamily="2" charset="-122"/>
              </a:rPr>
              <a:t> </a:t>
            </a:r>
            <a:endParaRPr lang="en-US" altLang="en-US"/>
          </a:p>
        </p:txBody>
      </p:sp>
      <p:sp>
        <p:nvSpPr>
          <p:cNvPr id="8" name="TextBox 7"/>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9" name="Picture 8">
            <a:extLst>
              <a:ext uri="{FF2B5EF4-FFF2-40B4-BE49-F238E27FC236}">
                <a16:creationId xmlns:a16="http://schemas.microsoft.com/office/drawing/2014/main" id="{D42621C2-F791-4F00-99C4-D4787FEE9AD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10" name="Date Placeholder 7">
            <a:extLst>
              <a:ext uri="{FF2B5EF4-FFF2-40B4-BE49-F238E27FC236}">
                <a16:creationId xmlns:a16="http://schemas.microsoft.com/office/drawing/2014/main" id="{F9C68D2F-984D-4634-8D80-1DA8E150773E}"/>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FD85BB1-C9B1-4D49-B98A-EC05D9999240}" type="slidenum">
              <a:rPr lang="en-US" altLang="en-US"/>
              <a:pPr/>
              <a:t>22</a:t>
            </a:fld>
            <a:endParaRPr lang="en-US" altLang="en-US"/>
          </a:p>
        </p:txBody>
      </p:sp>
      <p:sp>
        <p:nvSpPr>
          <p:cNvPr id="48132" name="Rectangle 2"/>
          <p:cNvSpPr>
            <a:spLocks noGrp="1" noChangeArrowheads="1"/>
          </p:cNvSpPr>
          <p:nvPr>
            <p:ph type="title"/>
          </p:nvPr>
        </p:nvSpPr>
        <p:spPr/>
        <p:txBody>
          <a:bodyPr/>
          <a:lstStyle/>
          <a:p>
            <a:pPr eaLnBrk="1" hangingPunct="1"/>
            <a:r>
              <a:rPr lang="en-US" altLang="en-US" sz="2500"/>
              <a:t>Strong and Novel Associations</a:t>
            </a:r>
          </a:p>
        </p:txBody>
      </p:sp>
      <p:sp>
        <p:nvSpPr>
          <p:cNvPr id="48133" name="Rectangle 3"/>
          <p:cNvSpPr>
            <a:spLocks noGrp="1" noChangeArrowheads="1"/>
          </p:cNvSpPr>
          <p:nvPr>
            <p:ph type="body" idx="1"/>
          </p:nvPr>
        </p:nvSpPr>
        <p:spPr/>
        <p:txBody>
          <a:bodyPr/>
          <a:lstStyle/>
          <a:p>
            <a:pPr eaLnBrk="1" hangingPunct="1"/>
            <a:r>
              <a:rPr lang="en-US" altLang="en-US" sz="1900"/>
              <a:t>Support</a:t>
            </a:r>
          </a:p>
          <a:p>
            <a:pPr eaLnBrk="1" hangingPunct="1"/>
            <a:r>
              <a:rPr lang="en-US" altLang="en-US" sz="1900"/>
              <a:t>Confidence</a:t>
            </a:r>
          </a:p>
          <a:p>
            <a:pPr eaLnBrk="1" hangingPunct="1"/>
            <a:r>
              <a:rPr lang="en-US" altLang="en-US" sz="1900"/>
              <a:t>Frequency								. Removing associations with broad concepts			  Ex: Men - Arthritis </a:t>
            </a:r>
          </a:p>
          <a:p>
            <a:pPr eaLnBrk="1" hangingPunct="1"/>
            <a:r>
              <a:rPr lang="en-US" altLang="en-US" sz="1900"/>
              <a:t>Novelty								. Similarity between the concepts				 Ex: “Abortion” – “Abortion Induced” is not interesting.</a:t>
            </a:r>
          </a:p>
        </p:txBody>
      </p:sp>
      <p:sp>
        <p:nvSpPr>
          <p:cNvPr id="8" name="TextBox 7"/>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9" name="Picture 8">
            <a:extLst>
              <a:ext uri="{FF2B5EF4-FFF2-40B4-BE49-F238E27FC236}">
                <a16:creationId xmlns:a16="http://schemas.microsoft.com/office/drawing/2014/main" id="{C24FE38C-E8EF-4E96-B2C0-78AAA61A145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10" name="Date Placeholder 7">
            <a:extLst>
              <a:ext uri="{FF2B5EF4-FFF2-40B4-BE49-F238E27FC236}">
                <a16:creationId xmlns:a16="http://schemas.microsoft.com/office/drawing/2014/main" id="{BA330429-C058-4D55-9570-02EC117FB530}"/>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28A978F-BBF6-4C78-A71E-02FC36421C51}" type="slidenum">
              <a:rPr lang="en-US" altLang="en-US"/>
              <a:pPr/>
              <a:t>23</a:t>
            </a:fld>
            <a:endParaRPr lang="en-US" altLang="en-US"/>
          </a:p>
        </p:txBody>
      </p:sp>
      <p:sp>
        <p:nvSpPr>
          <p:cNvPr id="50180" name="Rectangle 2"/>
          <p:cNvSpPr>
            <a:spLocks noGrp="1" noChangeArrowheads="1"/>
          </p:cNvSpPr>
          <p:nvPr>
            <p:ph type="title"/>
          </p:nvPr>
        </p:nvSpPr>
        <p:spPr/>
        <p:txBody>
          <a:bodyPr/>
          <a:lstStyle/>
          <a:p>
            <a:pPr eaLnBrk="1" hangingPunct="1"/>
            <a:r>
              <a:rPr lang="en-US" altLang="en-US" sz="2500"/>
              <a:t>How to measure the similarity?</a:t>
            </a:r>
          </a:p>
        </p:txBody>
      </p:sp>
      <p:sp>
        <p:nvSpPr>
          <p:cNvPr id="50181"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1900"/>
              <a:t>												   	</a:t>
            </a:r>
          </a:p>
        </p:txBody>
      </p:sp>
      <p:sp>
        <p:nvSpPr>
          <p:cNvPr id="50182" name="Oval 4"/>
          <p:cNvSpPr>
            <a:spLocks noChangeArrowheads="1"/>
          </p:cNvSpPr>
          <p:nvPr/>
        </p:nvSpPr>
        <p:spPr bwMode="auto">
          <a:xfrm>
            <a:off x="3733800" y="1752600"/>
            <a:ext cx="762000" cy="762000"/>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200">
                <a:latin typeface="Arial" panose="020B0604020202020204" pitchFamily="34" charset="0"/>
              </a:rPr>
              <a:t>Compounds</a:t>
            </a:r>
          </a:p>
          <a:p>
            <a:pPr algn="ctr"/>
            <a:r>
              <a:rPr lang="en-US" altLang="en-US" sz="1200" b="1" i="1">
                <a:latin typeface="Arial" panose="020B0604020202020204" pitchFamily="34" charset="0"/>
              </a:rPr>
              <a:t>(D)</a:t>
            </a:r>
          </a:p>
        </p:txBody>
      </p:sp>
      <p:sp>
        <p:nvSpPr>
          <p:cNvPr id="50183" name="Line 5"/>
          <p:cNvSpPr>
            <a:spLocks noChangeShapeType="1"/>
          </p:cNvSpPr>
          <p:nvPr/>
        </p:nvSpPr>
        <p:spPr bwMode="auto">
          <a:xfrm flipH="1">
            <a:off x="2819400" y="2438400"/>
            <a:ext cx="914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84" name="Line 6"/>
          <p:cNvSpPr>
            <a:spLocks noChangeShapeType="1"/>
          </p:cNvSpPr>
          <p:nvPr/>
        </p:nvSpPr>
        <p:spPr bwMode="auto">
          <a:xfrm>
            <a:off x="4038600" y="2514600"/>
            <a:ext cx="2286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85" name="Line 7"/>
          <p:cNvSpPr>
            <a:spLocks noChangeShapeType="1"/>
          </p:cNvSpPr>
          <p:nvPr/>
        </p:nvSpPr>
        <p:spPr bwMode="auto">
          <a:xfrm>
            <a:off x="4419600" y="2362200"/>
            <a:ext cx="10668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86" name="Oval 8"/>
          <p:cNvSpPr>
            <a:spLocks noChangeArrowheads="1"/>
          </p:cNvSpPr>
          <p:nvPr/>
        </p:nvSpPr>
        <p:spPr bwMode="auto">
          <a:xfrm>
            <a:off x="2286000" y="2895600"/>
            <a:ext cx="762000" cy="762000"/>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200">
                <a:latin typeface="Arial" panose="020B0604020202020204" pitchFamily="34" charset="0"/>
              </a:rPr>
              <a:t>Inorganic Chemicals</a:t>
            </a:r>
          </a:p>
          <a:p>
            <a:pPr algn="ctr"/>
            <a:r>
              <a:rPr lang="en-US" altLang="en-US" sz="1200" b="1" i="1">
                <a:latin typeface="Arial" panose="020B0604020202020204" pitchFamily="34" charset="0"/>
              </a:rPr>
              <a:t>(D01)</a:t>
            </a:r>
          </a:p>
        </p:txBody>
      </p:sp>
      <p:sp>
        <p:nvSpPr>
          <p:cNvPr id="50187" name="Oval 10"/>
          <p:cNvSpPr>
            <a:spLocks noChangeArrowheads="1"/>
          </p:cNvSpPr>
          <p:nvPr/>
        </p:nvSpPr>
        <p:spPr bwMode="auto">
          <a:xfrm>
            <a:off x="3886200" y="3200400"/>
            <a:ext cx="762000" cy="762000"/>
          </a:xfrm>
          <a:prstGeom prst="ellipse">
            <a:avLst/>
          </a:prstGeom>
          <a:solidFill>
            <a:srgbClr val="FF9933"/>
          </a:solidFill>
          <a:ln w="9525">
            <a:solidFill>
              <a:schemeClr val="tx1"/>
            </a:solidFill>
            <a:round/>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200">
                <a:latin typeface="Arial" panose="020B0604020202020204" pitchFamily="34" charset="0"/>
              </a:rPr>
              <a:t>Lipids</a:t>
            </a:r>
          </a:p>
          <a:p>
            <a:pPr algn="ctr"/>
            <a:r>
              <a:rPr lang="en-US" altLang="en-US" sz="1200" b="1" i="1">
                <a:latin typeface="Arial" panose="020B0604020202020204" pitchFamily="34" charset="0"/>
              </a:rPr>
              <a:t>(D10)</a:t>
            </a:r>
          </a:p>
        </p:txBody>
      </p:sp>
      <p:sp>
        <p:nvSpPr>
          <p:cNvPr id="50188" name="Oval 11"/>
          <p:cNvSpPr>
            <a:spLocks noChangeArrowheads="1"/>
          </p:cNvSpPr>
          <p:nvPr/>
        </p:nvSpPr>
        <p:spPr bwMode="auto">
          <a:xfrm>
            <a:off x="5486400" y="2819400"/>
            <a:ext cx="762000" cy="762000"/>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endParaRPr lang="en-US" altLang="en-US" sz="1200">
              <a:latin typeface="Arial" panose="020B0604020202020204" pitchFamily="34" charset="0"/>
            </a:endParaRPr>
          </a:p>
          <a:p>
            <a:pPr algn="ctr"/>
            <a:r>
              <a:rPr lang="en-US" altLang="en-US" sz="1200" b="1" i="1">
                <a:latin typeface="Arial" panose="020B0604020202020204" pitchFamily="34" charset="0"/>
              </a:rPr>
              <a:t>(D11)</a:t>
            </a:r>
          </a:p>
        </p:txBody>
      </p:sp>
      <p:sp>
        <p:nvSpPr>
          <p:cNvPr id="50189" name="Oval 12"/>
          <p:cNvSpPr>
            <a:spLocks noChangeArrowheads="1"/>
          </p:cNvSpPr>
          <p:nvPr/>
        </p:nvSpPr>
        <p:spPr bwMode="auto">
          <a:xfrm>
            <a:off x="1752600" y="3886200"/>
            <a:ext cx="838200" cy="762000"/>
          </a:xfrm>
          <a:prstGeom prst="ellipse">
            <a:avLst/>
          </a:prstGeom>
          <a:solidFill>
            <a:schemeClr val="bg1"/>
          </a:solidFill>
          <a:ln w="9525">
            <a:solidFill>
              <a:schemeClr val="tx1"/>
            </a:solidFill>
            <a:round/>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200">
                <a:latin typeface="Arial" panose="020B0604020202020204" pitchFamily="34" charset="0"/>
              </a:rPr>
              <a:t>Isotopes</a:t>
            </a:r>
          </a:p>
          <a:p>
            <a:pPr algn="ctr"/>
            <a:r>
              <a:rPr lang="en-US" altLang="en-US" sz="1200" b="1" i="1">
                <a:latin typeface="Arial" panose="020B0604020202020204" pitchFamily="34" charset="0"/>
              </a:rPr>
              <a:t>(D01.496)</a:t>
            </a:r>
          </a:p>
        </p:txBody>
      </p:sp>
      <p:sp>
        <p:nvSpPr>
          <p:cNvPr id="50190" name="Oval 13"/>
          <p:cNvSpPr>
            <a:spLocks noChangeArrowheads="1"/>
          </p:cNvSpPr>
          <p:nvPr/>
        </p:nvSpPr>
        <p:spPr bwMode="auto">
          <a:xfrm>
            <a:off x="1447800" y="5181600"/>
            <a:ext cx="762000" cy="762000"/>
          </a:xfrm>
          <a:prstGeom prst="ellipse">
            <a:avLst/>
          </a:prstGeom>
          <a:solidFill>
            <a:srgbClr val="92D050"/>
          </a:solidFill>
          <a:ln w="9525">
            <a:solidFill>
              <a:schemeClr val="tx1"/>
            </a:solidFill>
            <a:round/>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200">
                <a:latin typeface="Arial" panose="020B0604020202020204" pitchFamily="34" charset="0"/>
              </a:rPr>
              <a:t>Iron Isotopes</a:t>
            </a:r>
          </a:p>
          <a:p>
            <a:pPr algn="ctr"/>
            <a:r>
              <a:rPr lang="en-US" altLang="en-US" sz="1200" b="1" i="1">
                <a:latin typeface="Arial" panose="020B0604020202020204" pitchFamily="34" charset="0"/>
              </a:rPr>
              <a:t>(D01.496.473)</a:t>
            </a:r>
          </a:p>
        </p:txBody>
      </p:sp>
      <p:sp>
        <p:nvSpPr>
          <p:cNvPr id="50191" name="Oval 14"/>
          <p:cNvSpPr>
            <a:spLocks noChangeArrowheads="1"/>
          </p:cNvSpPr>
          <p:nvPr/>
        </p:nvSpPr>
        <p:spPr bwMode="auto">
          <a:xfrm>
            <a:off x="4038600" y="4495800"/>
            <a:ext cx="762000" cy="762000"/>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200">
                <a:latin typeface="Arial" panose="020B0604020202020204" pitchFamily="34" charset="0"/>
              </a:rPr>
              <a:t>Sterols</a:t>
            </a:r>
          </a:p>
          <a:p>
            <a:pPr algn="ctr"/>
            <a:r>
              <a:rPr lang="en-US" altLang="en-US" sz="1200" b="1" i="1">
                <a:latin typeface="Arial" panose="020B0604020202020204" pitchFamily="34" charset="0"/>
              </a:rPr>
              <a:t>(D10.851)</a:t>
            </a:r>
          </a:p>
        </p:txBody>
      </p:sp>
      <p:sp>
        <p:nvSpPr>
          <p:cNvPr id="50192" name="Line 15"/>
          <p:cNvSpPr>
            <a:spLocks noChangeShapeType="1"/>
          </p:cNvSpPr>
          <p:nvPr/>
        </p:nvSpPr>
        <p:spPr bwMode="auto">
          <a:xfrm flipH="1">
            <a:off x="2133600" y="35052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3" name="Line 16"/>
          <p:cNvSpPr>
            <a:spLocks noChangeShapeType="1"/>
          </p:cNvSpPr>
          <p:nvPr/>
        </p:nvSpPr>
        <p:spPr bwMode="auto">
          <a:xfrm>
            <a:off x="2667000" y="3657600"/>
            <a:ext cx="2286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4" name="Line 17"/>
          <p:cNvSpPr>
            <a:spLocks noChangeShapeType="1"/>
          </p:cNvSpPr>
          <p:nvPr/>
        </p:nvSpPr>
        <p:spPr bwMode="auto">
          <a:xfrm flipH="1">
            <a:off x="1828800" y="4648200"/>
            <a:ext cx="152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5" name="Line 18"/>
          <p:cNvSpPr>
            <a:spLocks noChangeShapeType="1"/>
          </p:cNvSpPr>
          <p:nvPr/>
        </p:nvSpPr>
        <p:spPr bwMode="auto">
          <a:xfrm>
            <a:off x="4267200" y="3962400"/>
            <a:ext cx="762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50196" name="AutoShape 19"/>
          <p:cNvCxnSpPr>
            <a:cxnSpLocks noChangeShapeType="1"/>
            <a:stCxn id="50190" idx="6"/>
            <a:endCxn id="50187" idx="3"/>
          </p:cNvCxnSpPr>
          <p:nvPr/>
        </p:nvCxnSpPr>
        <p:spPr bwMode="auto">
          <a:xfrm flipV="1">
            <a:off x="2209800" y="3851275"/>
            <a:ext cx="1787525" cy="1711325"/>
          </a:xfrm>
          <a:prstGeom prst="curvedConnector2">
            <a:avLst/>
          </a:prstGeom>
          <a:noFill/>
          <a:ln w="9525">
            <a:solidFill>
              <a:srgbClr val="990000"/>
            </a:solidFill>
            <a:round/>
            <a:headEnd/>
            <a:tailEnd/>
          </a:ln>
          <a:extLst>
            <a:ext uri="{909E8E84-426E-40DD-AFC4-6F175D3DCCD1}">
              <a14:hiddenFill xmlns:a14="http://schemas.microsoft.com/office/drawing/2010/main">
                <a:noFill/>
              </a14:hiddenFill>
            </a:ext>
          </a:extLst>
        </p:spPr>
      </p:cxnSp>
      <p:cxnSp>
        <p:nvCxnSpPr>
          <p:cNvPr id="50197" name="AutoShape 23"/>
          <p:cNvCxnSpPr>
            <a:cxnSpLocks noChangeShapeType="1"/>
            <a:stCxn id="50189" idx="5"/>
            <a:endCxn id="50190" idx="6"/>
          </p:cNvCxnSpPr>
          <p:nvPr/>
        </p:nvCxnSpPr>
        <p:spPr bwMode="auto">
          <a:xfrm rot="5400000">
            <a:off x="1826419" y="4920456"/>
            <a:ext cx="1025525" cy="258763"/>
          </a:xfrm>
          <a:prstGeom prst="curvedConnector2">
            <a:avLst/>
          </a:prstGeom>
          <a:noFill/>
          <a:ln w="9525">
            <a:solidFill>
              <a:srgbClr val="00FF00"/>
            </a:solidFill>
            <a:round/>
            <a:headEnd/>
            <a:tailEnd/>
          </a:ln>
          <a:extLst>
            <a:ext uri="{909E8E84-426E-40DD-AFC4-6F175D3DCCD1}">
              <a14:hiddenFill xmlns:a14="http://schemas.microsoft.com/office/drawing/2010/main">
                <a:noFill/>
              </a14:hiddenFill>
            </a:ext>
          </a:extLst>
        </p:spPr>
      </p:cxnSp>
      <p:sp>
        <p:nvSpPr>
          <p:cNvPr id="24" name="TextBox 23"/>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25" name="Picture 24">
            <a:extLst>
              <a:ext uri="{FF2B5EF4-FFF2-40B4-BE49-F238E27FC236}">
                <a16:creationId xmlns:a16="http://schemas.microsoft.com/office/drawing/2014/main" id="{9E22DB2B-C089-4999-AA29-0B6423AB9FD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26" name="Date Placeholder 7">
            <a:extLst>
              <a:ext uri="{FF2B5EF4-FFF2-40B4-BE49-F238E27FC236}">
                <a16:creationId xmlns:a16="http://schemas.microsoft.com/office/drawing/2014/main" id="{48311023-37B5-4F50-B148-1A34014B77D4}"/>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BEDCF3DA-7FF2-4BEC-A1F4-EF5EB4814881}" type="slidenum">
              <a:rPr lang="en-US" altLang="en-US"/>
              <a:pPr/>
              <a:t>24</a:t>
            </a:fld>
            <a:endParaRPr lang="en-US" altLang="en-US"/>
          </a:p>
        </p:txBody>
      </p:sp>
      <p:sp>
        <p:nvSpPr>
          <p:cNvPr id="52228" name="Rectangle 2"/>
          <p:cNvSpPr>
            <a:spLocks noGrp="1" noChangeArrowheads="1"/>
          </p:cNvSpPr>
          <p:nvPr>
            <p:ph type="title"/>
          </p:nvPr>
        </p:nvSpPr>
        <p:spPr/>
        <p:txBody>
          <a:bodyPr/>
          <a:lstStyle/>
          <a:p>
            <a:pPr eaLnBrk="1" hangingPunct="1"/>
            <a:r>
              <a:rPr lang="en-US" altLang="en-US" sz="2500"/>
              <a:t>Similarity</a:t>
            </a:r>
          </a:p>
        </p:txBody>
      </p:sp>
      <p:sp>
        <p:nvSpPr>
          <p:cNvPr id="52229" name="Rectangle 3"/>
          <p:cNvSpPr>
            <a:spLocks noGrp="1" noChangeArrowheads="1"/>
          </p:cNvSpPr>
          <p:nvPr>
            <p:ph type="body" idx="1"/>
          </p:nvPr>
        </p:nvSpPr>
        <p:spPr/>
        <p:txBody>
          <a:bodyPr/>
          <a:lstStyle/>
          <a:p>
            <a:pPr lvl="2" eaLnBrk="1" hangingPunct="1">
              <a:buFont typeface="Wingdings" panose="05000000000000000000" pitchFamily="2" charset="2"/>
              <a:buNone/>
            </a:pPr>
            <a:r>
              <a:rPr lang="en-US" altLang="en-US" sz="1600" i="1"/>
              <a:t>S(c1, c2) = -</a:t>
            </a:r>
            <a:r>
              <a:rPr lang="en-US" altLang="en-US" sz="1600"/>
              <a:t>ln[ </a:t>
            </a:r>
            <a:r>
              <a:rPr lang="en-US" altLang="en-US" sz="1600" i="1"/>
              <a:t>sp(c1,c2) / 2 * D</a:t>
            </a:r>
            <a:r>
              <a:rPr lang="en-US" altLang="en-US" sz="1600"/>
              <a:t>]</a:t>
            </a:r>
          </a:p>
          <a:p>
            <a:pPr lvl="2" eaLnBrk="1" hangingPunct="1">
              <a:buFont typeface="Wingdings" panose="05000000000000000000" pitchFamily="2" charset="2"/>
              <a:buNone/>
            </a:pPr>
            <a:endParaRPr lang="en-US" altLang="en-US" sz="1600"/>
          </a:p>
          <a:p>
            <a:pPr lvl="2" eaLnBrk="1" hangingPunct="1">
              <a:buFont typeface="Wingdings" panose="05000000000000000000" pitchFamily="2" charset="2"/>
              <a:buNone/>
            </a:pPr>
            <a:r>
              <a:rPr lang="en-US" altLang="en-US" sz="1600" i="1"/>
              <a:t>S(c1, c2) ----- </a:t>
            </a:r>
            <a:r>
              <a:rPr lang="en-US" altLang="en-US" sz="1600"/>
              <a:t>Similarity between </a:t>
            </a:r>
            <a:r>
              <a:rPr lang="en-US" altLang="en-US" sz="1600" i="1"/>
              <a:t>c1 </a:t>
            </a:r>
            <a:r>
              <a:rPr lang="en-US" altLang="en-US" sz="1600"/>
              <a:t>and </a:t>
            </a:r>
            <a:r>
              <a:rPr lang="en-US" altLang="en-US" sz="1600" i="1"/>
              <a:t>c2</a:t>
            </a:r>
            <a:r>
              <a:rPr lang="en-US" altLang="en-US" sz="1600"/>
              <a:t> </a:t>
            </a:r>
            <a:endParaRPr lang="en-US" altLang="en-US" sz="1600" i="1"/>
          </a:p>
          <a:p>
            <a:pPr lvl="2" eaLnBrk="1" hangingPunct="1">
              <a:buFont typeface="Wingdings" panose="05000000000000000000" pitchFamily="2" charset="2"/>
              <a:buNone/>
            </a:pPr>
            <a:r>
              <a:rPr lang="en-US" altLang="en-US" sz="1600" i="1"/>
              <a:t>Sp(c1,c2) ----- </a:t>
            </a:r>
            <a:r>
              <a:rPr lang="en-US" altLang="en-US" sz="1600"/>
              <a:t>Shortest path between </a:t>
            </a:r>
            <a:r>
              <a:rPr lang="en-US" altLang="en-US" sz="1600" i="1"/>
              <a:t>c1 </a:t>
            </a:r>
            <a:r>
              <a:rPr lang="en-US" altLang="en-US" sz="1600"/>
              <a:t>and </a:t>
            </a:r>
            <a:r>
              <a:rPr lang="en-US" altLang="en-US" sz="1600" i="1"/>
              <a:t>c2</a:t>
            </a:r>
          </a:p>
          <a:p>
            <a:pPr lvl="2" eaLnBrk="1" hangingPunct="1">
              <a:buFont typeface="Wingdings" panose="05000000000000000000" pitchFamily="2" charset="2"/>
              <a:buNone/>
            </a:pPr>
            <a:r>
              <a:rPr lang="en-US" altLang="en-US" sz="1600" i="1"/>
              <a:t>D     ------ </a:t>
            </a:r>
            <a:r>
              <a:rPr lang="en-US" altLang="en-US" sz="1600"/>
              <a:t>The longest path between any two concepts.</a:t>
            </a:r>
          </a:p>
        </p:txBody>
      </p:sp>
      <p:sp>
        <p:nvSpPr>
          <p:cNvPr id="8" name="TextBox 7"/>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9" name="Picture 8">
            <a:extLst>
              <a:ext uri="{FF2B5EF4-FFF2-40B4-BE49-F238E27FC236}">
                <a16:creationId xmlns:a16="http://schemas.microsoft.com/office/drawing/2014/main" id="{0DB0BAC3-FD40-4478-AC3D-C990F914482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9BB74B1-6D3C-422F-B0A4-65BAB3EF6D51}" type="slidenum">
              <a:rPr lang="en-US" altLang="en-US"/>
              <a:pPr/>
              <a:t>25</a:t>
            </a:fld>
            <a:endParaRPr lang="en-US" altLang="en-US"/>
          </a:p>
        </p:txBody>
      </p:sp>
      <p:sp>
        <p:nvSpPr>
          <p:cNvPr id="43011" name="Rectangle 3"/>
          <p:cNvSpPr>
            <a:spLocks noChangeArrowheads="1"/>
          </p:cNvSpPr>
          <p:nvPr/>
        </p:nvSpPr>
        <p:spPr bwMode="auto">
          <a:xfrm>
            <a:off x="457200" y="838200"/>
            <a:ext cx="7772400" cy="609600"/>
          </a:xfrm>
          <a:prstGeom prst="rect">
            <a:avLst/>
          </a:prstGeom>
          <a:noFill/>
          <a:ln w="9525">
            <a:noFill/>
            <a:miter lim="800000"/>
            <a:headEnd/>
            <a:tailEnd/>
          </a:ln>
          <a:effectLst/>
        </p:spPr>
        <p:txBody>
          <a:bodyPr anchor="b"/>
          <a:lstStyle/>
          <a:p>
            <a:pPr algn="ctr" eaLnBrk="1" hangingPunct="1">
              <a:defRPr/>
            </a:pPr>
            <a:r>
              <a:rPr lang="en-US" sz="2800" dirty="0">
                <a:solidFill>
                  <a:schemeClr val="tx2"/>
                </a:solidFill>
                <a:latin typeface="+mn-lt"/>
              </a:rPr>
              <a:t>Hypothesis Generating: Case Studies</a:t>
            </a:r>
          </a:p>
        </p:txBody>
      </p:sp>
      <p:sp>
        <p:nvSpPr>
          <p:cNvPr id="54277" name="Rectangle 4"/>
          <p:cNvSpPr>
            <a:spLocks noChangeArrowheads="1"/>
          </p:cNvSpPr>
          <p:nvPr/>
        </p:nvSpPr>
        <p:spPr bwMode="auto">
          <a:xfrm>
            <a:off x="1066800" y="2101850"/>
            <a:ext cx="77724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lnSpc>
                <a:spcPct val="90000"/>
              </a:lnSpc>
              <a:spcBef>
                <a:spcPct val="20000"/>
              </a:spcBef>
              <a:buClr>
                <a:srgbClr val="A50021"/>
              </a:buClr>
              <a:buSzPct val="75000"/>
              <a:buFont typeface="Wingdings" panose="05000000000000000000" pitchFamily="2" charset="2"/>
              <a:buChar char="n"/>
            </a:pPr>
            <a:r>
              <a:rPr lang="en-US" altLang="en-US" sz="2000">
                <a:latin typeface="Times New Roman" panose="02020603050405020304" pitchFamily="18" charset="0"/>
              </a:rPr>
              <a:t>Hypothesis on new therapeutic approach</a:t>
            </a:r>
          </a:p>
        </p:txBody>
      </p:sp>
      <p:sp>
        <p:nvSpPr>
          <p:cNvPr id="43013" name="Text Box 5"/>
          <p:cNvSpPr txBox="1">
            <a:spLocks noChangeArrowheads="1"/>
          </p:cNvSpPr>
          <p:nvPr/>
        </p:nvSpPr>
        <p:spPr bwMode="auto">
          <a:xfrm>
            <a:off x="1828800" y="3429000"/>
            <a:ext cx="1447800" cy="396875"/>
          </a:xfrm>
          <a:prstGeom prst="rect">
            <a:avLst/>
          </a:prstGeom>
          <a:noFill/>
          <a:ln w="9525">
            <a:noFill/>
            <a:miter lim="800000"/>
            <a:headEnd/>
            <a:tailEnd/>
          </a:ln>
          <a:effectLst/>
        </p:spPr>
        <p:txBody>
          <a:bodyPr>
            <a:spAutoFit/>
          </a:bodyPr>
          <a:lstStyle/>
          <a:p>
            <a:pPr eaLnBrk="1" hangingPunct="1">
              <a:spcBef>
                <a:spcPct val="50000"/>
              </a:spcBef>
              <a:defRPr/>
            </a:pPr>
            <a:r>
              <a:rPr lang="en-US" sz="2000" b="1" dirty="0">
                <a:solidFill>
                  <a:srgbClr val="A50021"/>
                </a:solidFill>
                <a:latin typeface="+mn-lt"/>
              </a:rPr>
              <a:t>Fish Oil</a:t>
            </a:r>
          </a:p>
        </p:txBody>
      </p:sp>
      <p:sp>
        <p:nvSpPr>
          <p:cNvPr id="43014" name="Rectangle 6"/>
          <p:cNvSpPr>
            <a:spLocks noChangeArrowheads="1"/>
          </p:cNvSpPr>
          <p:nvPr/>
        </p:nvSpPr>
        <p:spPr bwMode="auto">
          <a:xfrm>
            <a:off x="6477000" y="3276600"/>
            <a:ext cx="1676400" cy="762000"/>
          </a:xfrm>
          <a:prstGeom prst="rect">
            <a:avLst/>
          </a:prstGeom>
          <a:noFill/>
          <a:ln w="9525">
            <a:noFill/>
            <a:miter lim="800000"/>
            <a:headEnd/>
            <a:tailEnd/>
          </a:ln>
        </p:spPr>
        <p:txBody>
          <a:bodyPr/>
          <a:lstStyle/>
          <a:p>
            <a:pPr marL="342900" indent="-342900" algn="ctr">
              <a:spcBef>
                <a:spcPct val="20000"/>
              </a:spcBef>
              <a:buClr>
                <a:schemeClr val="tx1"/>
              </a:buClr>
              <a:defRPr/>
            </a:pPr>
            <a:r>
              <a:rPr kumimoji="1" lang="en-US" altLang="en-US" sz="2000" b="1" dirty="0">
                <a:solidFill>
                  <a:srgbClr val="A50021"/>
                </a:solidFill>
                <a:latin typeface="+mn-lt"/>
              </a:rPr>
              <a:t>Raynaud’s</a:t>
            </a:r>
          </a:p>
          <a:p>
            <a:pPr marL="342900" indent="-342900" algn="ctr">
              <a:spcBef>
                <a:spcPct val="20000"/>
              </a:spcBef>
              <a:buClr>
                <a:schemeClr val="tx1"/>
              </a:buClr>
              <a:defRPr/>
            </a:pPr>
            <a:r>
              <a:rPr kumimoji="1" lang="en-US" altLang="en-US" sz="2000" b="1" dirty="0">
                <a:solidFill>
                  <a:srgbClr val="A50021"/>
                </a:solidFill>
                <a:latin typeface="+mn-lt"/>
              </a:rPr>
              <a:t>disease</a:t>
            </a:r>
          </a:p>
        </p:txBody>
      </p:sp>
      <p:sp>
        <p:nvSpPr>
          <p:cNvPr id="43015" name="Rectangle 7"/>
          <p:cNvSpPr>
            <a:spLocks noChangeArrowheads="1"/>
          </p:cNvSpPr>
          <p:nvPr/>
        </p:nvSpPr>
        <p:spPr bwMode="auto">
          <a:xfrm>
            <a:off x="2971800" y="4724400"/>
            <a:ext cx="3733800" cy="914400"/>
          </a:xfrm>
          <a:prstGeom prst="rect">
            <a:avLst/>
          </a:prstGeom>
          <a:noFill/>
          <a:ln w="9525">
            <a:noFill/>
            <a:miter lim="800000"/>
            <a:headEnd/>
            <a:tailEnd/>
          </a:ln>
        </p:spPr>
        <p:txBody>
          <a:bodyPr/>
          <a:lstStyle/>
          <a:p>
            <a:pPr marL="342900" indent="-342900" algn="ctr">
              <a:spcBef>
                <a:spcPct val="20000"/>
              </a:spcBef>
              <a:buClr>
                <a:schemeClr val="tx1"/>
              </a:buClr>
              <a:defRPr/>
            </a:pPr>
            <a:r>
              <a:rPr kumimoji="1" lang="en-US" altLang="en-US" sz="2000" b="1" dirty="0">
                <a:solidFill>
                  <a:srgbClr val="7030A0"/>
                </a:solidFill>
                <a:latin typeface="+mn-lt"/>
              </a:rPr>
              <a:t>High blood viscosity</a:t>
            </a:r>
          </a:p>
          <a:p>
            <a:pPr marL="342900" indent="-342900" algn="ctr">
              <a:spcBef>
                <a:spcPct val="20000"/>
              </a:spcBef>
              <a:buClr>
                <a:schemeClr val="tx1"/>
              </a:buClr>
              <a:defRPr/>
            </a:pPr>
            <a:r>
              <a:rPr kumimoji="1" lang="en-US" altLang="en-US" sz="2000" b="1" dirty="0">
                <a:solidFill>
                  <a:srgbClr val="7030A0"/>
                </a:solidFill>
                <a:latin typeface="+mn-lt"/>
              </a:rPr>
              <a:t> Platelet aggregation</a:t>
            </a:r>
          </a:p>
        </p:txBody>
      </p:sp>
      <p:sp>
        <p:nvSpPr>
          <p:cNvPr id="54281" name="Line 8"/>
          <p:cNvSpPr>
            <a:spLocks noChangeShapeType="1"/>
          </p:cNvSpPr>
          <p:nvPr/>
        </p:nvSpPr>
        <p:spPr bwMode="auto">
          <a:xfrm>
            <a:off x="2438400" y="3886200"/>
            <a:ext cx="990600" cy="9144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4282" name="Line 9"/>
          <p:cNvSpPr>
            <a:spLocks noChangeShapeType="1"/>
          </p:cNvSpPr>
          <p:nvPr/>
        </p:nvSpPr>
        <p:spPr bwMode="auto">
          <a:xfrm flipH="1">
            <a:off x="6248400" y="4191000"/>
            <a:ext cx="838200" cy="6858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 name="TextBox 12"/>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14" name="Picture 13">
            <a:extLst>
              <a:ext uri="{FF2B5EF4-FFF2-40B4-BE49-F238E27FC236}">
                <a16:creationId xmlns:a16="http://schemas.microsoft.com/office/drawing/2014/main" id="{5364C60E-1BF5-46FE-95A0-44B0D9B31BE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15" name="Date Placeholder 7">
            <a:extLst>
              <a:ext uri="{FF2B5EF4-FFF2-40B4-BE49-F238E27FC236}">
                <a16:creationId xmlns:a16="http://schemas.microsoft.com/office/drawing/2014/main" id="{4D39FE2B-8F4C-4542-A160-E170F3B7B0FA}"/>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CDE6ACE-E769-4289-948C-E04952CBC3D7}" type="slidenum">
              <a:rPr lang="en-US" altLang="en-US"/>
              <a:pPr/>
              <a:t>26</a:t>
            </a:fld>
            <a:endParaRPr lang="en-US" altLang="en-US"/>
          </a:p>
        </p:txBody>
      </p:sp>
      <p:sp>
        <p:nvSpPr>
          <p:cNvPr id="56324" name="Rectangle 2"/>
          <p:cNvSpPr>
            <a:spLocks noGrp="1" noChangeArrowheads="1"/>
          </p:cNvSpPr>
          <p:nvPr>
            <p:ph type="title"/>
          </p:nvPr>
        </p:nvSpPr>
        <p:spPr>
          <a:xfrm>
            <a:off x="574675" y="914400"/>
            <a:ext cx="8001000" cy="457200"/>
          </a:xfrm>
        </p:spPr>
        <p:txBody>
          <a:bodyPr/>
          <a:lstStyle/>
          <a:p>
            <a:pPr eaLnBrk="1" hangingPunct="1"/>
            <a:r>
              <a:rPr lang="en-US" altLang="en-US" sz="2500"/>
              <a:t>Hypothesis Generation Approaches</a:t>
            </a:r>
            <a:endParaRPr lang="en-US" altLang="en-US" sz="3000"/>
          </a:p>
        </p:txBody>
      </p:sp>
      <p:sp>
        <p:nvSpPr>
          <p:cNvPr id="56325" name="Rectangle 3"/>
          <p:cNvSpPr>
            <a:spLocks noGrp="1" noChangeArrowheads="1"/>
          </p:cNvSpPr>
          <p:nvPr>
            <p:ph type="body" idx="1"/>
          </p:nvPr>
        </p:nvSpPr>
        <p:spPr/>
        <p:txBody>
          <a:bodyPr/>
          <a:lstStyle/>
          <a:p>
            <a:pPr eaLnBrk="1" hangingPunct="1">
              <a:lnSpc>
                <a:spcPct val="90000"/>
              </a:lnSpc>
            </a:pPr>
            <a:r>
              <a:rPr lang="en-US" altLang="en-US" sz="1900"/>
              <a:t>Retrieval or Query Based Vs Discovery Driven </a:t>
            </a:r>
          </a:p>
          <a:p>
            <a:pPr eaLnBrk="1" hangingPunct="1">
              <a:lnSpc>
                <a:spcPct val="90000"/>
              </a:lnSpc>
            </a:pPr>
            <a:r>
              <a:rPr lang="en-US" altLang="en-US" sz="1900"/>
              <a:t>Retrieval based approach takes task relevant data and mines hypothesis. Most of the existing hypothesis generation and text mining algorithms fall into this category.</a:t>
            </a:r>
          </a:p>
          <a:p>
            <a:pPr eaLnBrk="1" hangingPunct="1">
              <a:lnSpc>
                <a:spcPct val="90000"/>
              </a:lnSpc>
            </a:pPr>
            <a:r>
              <a:rPr lang="en-US" altLang="en-US" sz="1900"/>
              <a:t>Example: generate hypothesis for protein ‘gag’.</a:t>
            </a:r>
          </a:p>
          <a:p>
            <a:pPr eaLnBrk="1" hangingPunct="1">
              <a:lnSpc>
                <a:spcPct val="90000"/>
              </a:lnSpc>
            </a:pPr>
            <a:r>
              <a:rPr lang="en-US" altLang="en-US" sz="1900"/>
              <a:t>Disadvantage: Interesting and Unknown hypothesis will not be discovered.							</a:t>
            </a:r>
          </a:p>
          <a:p>
            <a:pPr eaLnBrk="1" hangingPunct="1"/>
            <a:endParaRPr lang="en-US" altLang="en-US" sz="1900"/>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19DC5628-BF0C-4682-9A9F-6A5D80C15A8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C6BC951A-7C50-4CCD-AA19-7C2EF690845C}"/>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963A6D6-506D-4E13-AB29-B02386CD47C9}" type="slidenum">
              <a:rPr lang="en-US" altLang="en-US"/>
              <a:pPr/>
              <a:t>27</a:t>
            </a:fld>
            <a:endParaRPr lang="en-US" altLang="en-US"/>
          </a:p>
        </p:txBody>
      </p:sp>
      <p:sp>
        <p:nvSpPr>
          <p:cNvPr id="58372" name="Rectangle 2"/>
          <p:cNvSpPr>
            <a:spLocks noGrp="1" noChangeArrowheads="1"/>
          </p:cNvSpPr>
          <p:nvPr>
            <p:ph type="title"/>
          </p:nvPr>
        </p:nvSpPr>
        <p:spPr>
          <a:xfrm>
            <a:off x="574675" y="914400"/>
            <a:ext cx="8001000" cy="530225"/>
          </a:xfrm>
        </p:spPr>
        <p:txBody>
          <a:bodyPr/>
          <a:lstStyle/>
          <a:p>
            <a:pPr eaLnBrk="1" hangingPunct="1"/>
            <a:r>
              <a:rPr lang="en-US" altLang="en-US" sz="2500"/>
              <a:t>Retrieval Based Approach </a:t>
            </a:r>
          </a:p>
        </p:txBody>
      </p:sp>
      <p:sp>
        <p:nvSpPr>
          <p:cNvPr id="58373" name="Rectangle 5"/>
          <p:cNvSpPr>
            <a:spLocks noChangeArrowheads="1"/>
          </p:cNvSpPr>
          <p:nvPr/>
        </p:nvSpPr>
        <p:spPr bwMode="auto">
          <a:xfrm>
            <a:off x="457200" y="1600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20000"/>
              </a:spcBef>
              <a:buClr>
                <a:srgbClr val="A50021"/>
              </a:buClr>
              <a:buSzPct val="75000"/>
              <a:buFont typeface="Wingdings" panose="05000000000000000000" pitchFamily="2" charset="2"/>
              <a:buChar char="n"/>
            </a:pPr>
            <a:r>
              <a:rPr lang="en-US" altLang="en-US" sz="3200">
                <a:latin typeface="Times New Roman" panose="02020603050405020304" pitchFamily="18" charset="0"/>
              </a:rPr>
              <a:t>Open Discovery</a:t>
            </a:r>
          </a:p>
        </p:txBody>
      </p:sp>
      <p:sp>
        <p:nvSpPr>
          <p:cNvPr id="58374" name="Text Box 6"/>
          <p:cNvSpPr txBox="1">
            <a:spLocks noChangeArrowheads="1"/>
          </p:cNvSpPr>
          <p:nvPr/>
        </p:nvSpPr>
        <p:spPr bwMode="auto">
          <a:xfrm>
            <a:off x="1447800" y="42672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tLang="en-US" sz="2400">
                <a:solidFill>
                  <a:srgbClr val="A50021"/>
                </a:solidFill>
                <a:latin typeface="Times New Roman" panose="02020603050405020304" pitchFamily="18" charset="0"/>
              </a:rPr>
              <a:t>Concept A</a:t>
            </a:r>
          </a:p>
        </p:txBody>
      </p:sp>
      <p:grpSp>
        <p:nvGrpSpPr>
          <p:cNvPr id="2" name="Group 7"/>
          <p:cNvGrpSpPr>
            <a:grpSpLocks/>
          </p:cNvGrpSpPr>
          <p:nvPr/>
        </p:nvGrpSpPr>
        <p:grpSpPr bwMode="auto">
          <a:xfrm>
            <a:off x="2895600" y="3048000"/>
            <a:ext cx="1614488" cy="2895600"/>
            <a:chOff x="1824" y="1920"/>
            <a:chExt cx="1017" cy="1824"/>
          </a:xfrm>
        </p:grpSpPr>
        <p:sp>
          <p:nvSpPr>
            <p:cNvPr id="58389" name="Text Box 8"/>
            <p:cNvSpPr txBox="1">
              <a:spLocks noChangeArrowheads="1"/>
            </p:cNvSpPr>
            <p:nvPr/>
          </p:nvSpPr>
          <p:spPr bwMode="auto">
            <a:xfrm>
              <a:off x="2361" y="1920"/>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tLang="en-US" sz="2400" b="1">
                  <a:solidFill>
                    <a:srgbClr val="00FF00"/>
                  </a:solidFill>
                  <a:latin typeface="Times New Roman" panose="02020603050405020304" pitchFamily="18" charset="0"/>
                </a:rPr>
                <a:t>B1</a:t>
              </a:r>
            </a:p>
          </p:txBody>
        </p:sp>
        <p:sp>
          <p:nvSpPr>
            <p:cNvPr id="58390" name="Text Box 9"/>
            <p:cNvSpPr txBox="1">
              <a:spLocks noChangeArrowheads="1"/>
            </p:cNvSpPr>
            <p:nvPr/>
          </p:nvSpPr>
          <p:spPr bwMode="auto">
            <a:xfrm>
              <a:off x="2361" y="2418"/>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tLang="en-US" sz="2400" b="1">
                  <a:solidFill>
                    <a:srgbClr val="00FF00"/>
                  </a:solidFill>
                  <a:latin typeface="Times New Roman" panose="02020603050405020304" pitchFamily="18" charset="0"/>
                </a:rPr>
                <a:t>B2</a:t>
              </a:r>
            </a:p>
          </p:txBody>
        </p:sp>
        <p:sp>
          <p:nvSpPr>
            <p:cNvPr id="58391" name="Text Box 10"/>
            <p:cNvSpPr txBox="1">
              <a:spLocks noChangeArrowheads="1"/>
            </p:cNvSpPr>
            <p:nvPr/>
          </p:nvSpPr>
          <p:spPr bwMode="auto">
            <a:xfrm>
              <a:off x="2361" y="2943"/>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tLang="en-US" sz="2400" b="1">
                  <a:solidFill>
                    <a:srgbClr val="00FF00"/>
                  </a:solidFill>
                  <a:latin typeface="Times New Roman" panose="02020603050405020304" pitchFamily="18" charset="0"/>
                </a:rPr>
                <a:t>B3</a:t>
              </a:r>
            </a:p>
          </p:txBody>
        </p:sp>
        <p:sp>
          <p:nvSpPr>
            <p:cNvPr id="58392" name="Text Box 11"/>
            <p:cNvSpPr txBox="1">
              <a:spLocks noChangeArrowheads="1"/>
            </p:cNvSpPr>
            <p:nvPr/>
          </p:nvSpPr>
          <p:spPr bwMode="auto">
            <a:xfrm>
              <a:off x="2352" y="3456"/>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tLang="en-US" sz="2400" b="1">
                  <a:solidFill>
                    <a:srgbClr val="00FF00"/>
                  </a:solidFill>
                  <a:latin typeface="Times New Roman" panose="02020603050405020304" pitchFamily="18" charset="0"/>
                </a:rPr>
                <a:t>Bn</a:t>
              </a:r>
            </a:p>
          </p:txBody>
        </p:sp>
        <p:sp>
          <p:nvSpPr>
            <p:cNvPr id="58393" name="Line 12"/>
            <p:cNvSpPr>
              <a:spLocks noChangeShapeType="1"/>
            </p:cNvSpPr>
            <p:nvPr/>
          </p:nvSpPr>
          <p:spPr bwMode="auto">
            <a:xfrm flipV="1">
              <a:off x="1824" y="2112"/>
              <a:ext cx="576" cy="624"/>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8394" name="Line 13"/>
            <p:cNvSpPr>
              <a:spLocks noChangeShapeType="1"/>
            </p:cNvSpPr>
            <p:nvPr/>
          </p:nvSpPr>
          <p:spPr bwMode="auto">
            <a:xfrm flipV="1">
              <a:off x="1824" y="2592"/>
              <a:ext cx="576" cy="144"/>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8395" name="Line 14"/>
            <p:cNvSpPr>
              <a:spLocks noChangeShapeType="1"/>
            </p:cNvSpPr>
            <p:nvPr/>
          </p:nvSpPr>
          <p:spPr bwMode="auto">
            <a:xfrm>
              <a:off x="1824" y="2736"/>
              <a:ext cx="576" cy="336"/>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8396" name="Line 15"/>
            <p:cNvSpPr>
              <a:spLocks noChangeShapeType="1"/>
            </p:cNvSpPr>
            <p:nvPr/>
          </p:nvSpPr>
          <p:spPr bwMode="auto">
            <a:xfrm>
              <a:off x="1824" y="2736"/>
              <a:ext cx="576" cy="864"/>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3" name="Group 16"/>
          <p:cNvGrpSpPr>
            <a:grpSpLocks/>
          </p:cNvGrpSpPr>
          <p:nvPr/>
        </p:nvGrpSpPr>
        <p:grpSpPr bwMode="auto">
          <a:xfrm>
            <a:off x="4191000" y="2590800"/>
            <a:ext cx="1971675" cy="3124200"/>
            <a:chOff x="2640" y="1632"/>
            <a:chExt cx="1242" cy="1968"/>
          </a:xfrm>
        </p:grpSpPr>
        <p:sp>
          <p:nvSpPr>
            <p:cNvPr id="58379" name="Text Box 17"/>
            <p:cNvSpPr txBox="1">
              <a:spLocks noChangeArrowheads="1"/>
            </p:cNvSpPr>
            <p:nvPr/>
          </p:nvSpPr>
          <p:spPr bwMode="auto">
            <a:xfrm>
              <a:off x="3402" y="1632"/>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tLang="en-US" sz="2400" b="1">
                  <a:solidFill>
                    <a:srgbClr val="0070C0"/>
                  </a:solidFill>
                  <a:latin typeface="Times New Roman" panose="02020603050405020304" pitchFamily="18" charset="0"/>
                </a:rPr>
                <a:t>C1</a:t>
              </a:r>
            </a:p>
          </p:txBody>
        </p:sp>
        <p:sp>
          <p:nvSpPr>
            <p:cNvPr id="58380" name="Text Box 18"/>
            <p:cNvSpPr txBox="1">
              <a:spLocks noChangeArrowheads="1"/>
            </p:cNvSpPr>
            <p:nvPr/>
          </p:nvSpPr>
          <p:spPr bwMode="auto">
            <a:xfrm>
              <a:off x="3402" y="2130"/>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tLang="en-US" sz="2400" b="1">
                  <a:solidFill>
                    <a:srgbClr val="0070C0"/>
                  </a:solidFill>
                  <a:latin typeface="Times New Roman" panose="02020603050405020304" pitchFamily="18" charset="0"/>
                </a:rPr>
                <a:t>C2</a:t>
              </a:r>
            </a:p>
          </p:txBody>
        </p:sp>
        <p:sp>
          <p:nvSpPr>
            <p:cNvPr id="58381" name="Text Box 19"/>
            <p:cNvSpPr txBox="1">
              <a:spLocks noChangeArrowheads="1"/>
            </p:cNvSpPr>
            <p:nvPr/>
          </p:nvSpPr>
          <p:spPr bwMode="auto">
            <a:xfrm>
              <a:off x="3402" y="2655"/>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tLang="en-US" sz="2400" b="1">
                  <a:solidFill>
                    <a:srgbClr val="0070C0"/>
                  </a:solidFill>
                  <a:latin typeface="Times New Roman" panose="02020603050405020304" pitchFamily="18" charset="0"/>
                </a:rPr>
                <a:t>C3</a:t>
              </a:r>
            </a:p>
          </p:txBody>
        </p:sp>
        <p:sp>
          <p:nvSpPr>
            <p:cNvPr id="58382" name="Text Box 20"/>
            <p:cNvSpPr txBox="1">
              <a:spLocks noChangeArrowheads="1"/>
            </p:cNvSpPr>
            <p:nvPr/>
          </p:nvSpPr>
          <p:spPr bwMode="auto">
            <a:xfrm>
              <a:off x="3393" y="3168"/>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tLang="en-US" sz="2400" b="1">
                  <a:solidFill>
                    <a:srgbClr val="0070C0"/>
                  </a:solidFill>
                  <a:latin typeface="Times New Roman" panose="02020603050405020304" pitchFamily="18" charset="0"/>
                </a:rPr>
                <a:t>Cm</a:t>
              </a:r>
            </a:p>
          </p:txBody>
        </p:sp>
        <p:sp>
          <p:nvSpPr>
            <p:cNvPr id="58383" name="Line 21"/>
            <p:cNvSpPr>
              <a:spLocks noChangeShapeType="1"/>
            </p:cNvSpPr>
            <p:nvPr/>
          </p:nvSpPr>
          <p:spPr bwMode="auto">
            <a:xfrm flipV="1">
              <a:off x="2688" y="1776"/>
              <a:ext cx="720" cy="28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8384" name="Line 22"/>
            <p:cNvSpPr>
              <a:spLocks noChangeShapeType="1"/>
            </p:cNvSpPr>
            <p:nvPr/>
          </p:nvSpPr>
          <p:spPr bwMode="auto">
            <a:xfrm>
              <a:off x="2688" y="2064"/>
              <a:ext cx="768" cy="72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8385" name="Line 23"/>
            <p:cNvSpPr>
              <a:spLocks noChangeShapeType="1"/>
            </p:cNvSpPr>
            <p:nvPr/>
          </p:nvSpPr>
          <p:spPr bwMode="auto">
            <a:xfrm>
              <a:off x="2688" y="2544"/>
              <a:ext cx="720" cy="72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8386" name="Line 24"/>
            <p:cNvSpPr>
              <a:spLocks noChangeShapeType="1"/>
            </p:cNvSpPr>
            <p:nvPr/>
          </p:nvSpPr>
          <p:spPr bwMode="auto">
            <a:xfrm flipV="1">
              <a:off x="2688" y="2256"/>
              <a:ext cx="720" cy="28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8387" name="Line 25"/>
            <p:cNvSpPr>
              <a:spLocks noChangeShapeType="1"/>
            </p:cNvSpPr>
            <p:nvPr/>
          </p:nvSpPr>
          <p:spPr bwMode="auto">
            <a:xfrm flipV="1">
              <a:off x="2640" y="3360"/>
              <a:ext cx="768" cy="24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8388" name="Line 26"/>
            <p:cNvSpPr>
              <a:spLocks noChangeShapeType="1"/>
            </p:cNvSpPr>
            <p:nvPr/>
          </p:nvSpPr>
          <p:spPr bwMode="auto">
            <a:xfrm>
              <a:off x="2640" y="3120"/>
              <a:ext cx="768" cy="192"/>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
        <p:nvSpPr>
          <p:cNvPr id="28" name="TextBox 27"/>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29" name="Picture 28">
            <a:extLst>
              <a:ext uri="{FF2B5EF4-FFF2-40B4-BE49-F238E27FC236}">
                <a16:creationId xmlns:a16="http://schemas.microsoft.com/office/drawing/2014/main" id="{0B0DC410-557A-4943-8D80-03BB3DF7A62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30" name="Date Placeholder 7">
            <a:extLst>
              <a:ext uri="{FF2B5EF4-FFF2-40B4-BE49-F238E27FC236}">
                <a16:creationId xmlns:a16="http://schemas.microsoft.com/office/drawing/2014/main" id="{B6C1D272-9CE9-4307-B6C7-BE7B24E7F968}"/>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9C6B2AD-FAF1-4643-AB9A-131D4D59C2C6}" type="slidenum">
              <a:rPr lang="en-US" altLang="en-US"/>
              <a:pPr/>
              <a:t>28</a:t>
            </a:fld>
            <a:endParaRPr lang="en-US" altLang="en-US"/>
          </a:p>
        </p:txBody>
      </p:sp>
      <p:sp>
        <p:nvSpPr>
          <p:cNvPr id="60420" name="Rectangle 4"/>
          <p:cNvSpPr>
            <a:spLocks noChangeArrowheads="1"/>
          </p:cNvSpPr>
          <p:nvPr/>
        </p:nvSpPr>
        <p:spPr bwMode="auto">
          <a:xfrm>
            <a:off x="10668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en-US" altLang="en-US" sz="4000">
              <a:solidFill>
                <a:schemeClr val="tx2"/>
              </a:solidFill>
              <a:latin typeface="Times New Roman" panose="02020603050405020304" pitchFamily="18" charset="0"/>
            </a:endParaRPr>
          </a:p>
        </p:txBody>
      </p:sp>
      <p:sp>
        <p:nvSpPr>
          <p:cNvPr id="60421" name="Rectangle 5"/>
          <p:cNvSpPr>
            <a:spLocks noChangeArrowheads="1"/>
          </p:cNvSpPr>
          <p:nvPr/>
        </p:nvSpPr>
        <p:spPr bwMode="auto">
          <a:xfrm>
            <a:off x="10668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20000"/>
              </a:spcBef>
              <a:buClr>
                <a:srgbClr val="A50021"/>
              </a:buClr>
              <a:buSzPct val="75000"/>
              <a:buFont typeface="Wingdings" panose="05000000000000000000" pitchFamily="2" charset="2"/>
              <a:buChar char="n"/>
            </a:pPr>
            <a:r>
              <a:rPr lang="en-US" altLang="en-US" sz="3200">
                <a:latin typeface="Times New Roman" panose="02020603050405020304" pitchFamily="18" charset="0"/>
              </a:rPr>
              <a:t>Close Discovery</a:t>
            </a:r>
          </a:p>
        </p:txBody>
      </p:sp>
      <p:sp>
        <p:nvSpPr>
          <p:cNvPr id="60422" name="Text Box 6"/>
          <p:cNvSpPr txBox="1">
            <a:spLocks noChangeArrowheads="1"/>
          </p:cNvSpPr>
          <p:nvPr/>
        </p:nvSpPr>
        <p:spPr bwMode="auto">
          <a:xfrm>
            <a:off x="2133600" y="42672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tLang="en-US" sz="2400">
                <a:solidFill>
                  <a:srgbClr val="A50021"/>
                </a:solidFill>
                <a:latin typeface="Times New Roman" panose="02020603050405020304" pitchFamily="18" charset="0"/>
              </a:rPr>
              <a:t>Concept A</a:t>
            </a:r>
          </a:p>
        </p:txBody>
      </p:sp>
      <p:sp>
        <p:nvSpPr>
          <p:cNvPr id="60423" name="Text Box 7"/>
          <p:cNvSpPr txBox="1">
            <a:spLocks noChangeArrowheads="1"/>
          </p:cNvSpPr>
          <p:nvPr/>
        </p:nvSpPr>
        <p:spPr bwMode="auto">
          <a:xfrm>
            <a:off x="5638800" y="42672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tLang="en-US" sz="2400">
                <a:solidFill>
                  <a:srgbClr val="A50021"/>
                </a:solidFill>
                <a:latin typeface="Times New Roman" panose="02020603050405020304" pitchFamily="18" charset="0"/>
              </a:rPr>
              <a:t>Concept C</a:t>
            </a:r>
          </a:p>
        </p:txBody>
      </p:sp>
      <p:grpSp>
        <p:nvGrpSpPr>
          <p:cNvPr id="2" name="Group 8"/>
          <p:cNvGrpSpPr>
            <a:grpSpLocks/>
          </p:cNvGrpSpPr>
          <p:nvPr/>
        </p:nvGrpSpPr>
        <p:grpSpPr bwMode="auto">
          <a:xfrm>
            <a:off x="3581400" y="3048000"/>
            <a:ext cx="2133600" cy="2895600"/>
            <a:chOff x="2256" y="1920"/>
            <a:chExt cx="1344" cy="1824"/>
          </a:xfrm>
        </p:grpSpPr>
        <p:grpSp>
          <p:nvGrpSpPr>
            <p:cNvPr id="60428" name="Group 9"/>
            <p:cNvGrpSpPr>
              <a:grpSpLocks/>
            </p:cNvGrpSpPr>
            <p:nvPr/>
          </p:nvGrpSpPr>
          <p:grpSpPr bwMode="auto">
            <a:xfrm>
              <a:off x="2256" y="1920"/>
              <a:ext cx="1017" cy="1824"/>
              <a:chOff x="1824" y="1920"/>
              <a:chExt cx="1017" cy="1824"/>
            </a:xfrm>
          </p:grpSpPr>
          <p:sp>
            <p:nvSpPr>
              <p:cNvPr id="60433" name="Text Box 10"/>
              <p:cNvSpPr txBox="1">
                <a:spLocks noChangeArrowheads="1"/>
              </p:cNvSpPr>
              <p:nvPr/>
            </p:nvSpPr>
            <p:spPr bwMode="auto">
              <a:xfrm>
                <a:off x="2361" y="1920"/>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tLang="en-US" sz="2400" b="1">
                    <a:solidFill>
                      <a:srgbClr val="0070C0"/>
                    </a:solidFill>
                    <a:latin typeface="Times New Roman" panose="02020603050405020304" pitchFamily="18" charset="0"/>
                  </a:rPr>
                  <a:t>B1</a:t>
                </a:r>
              </a:p>
            </p:txBody>
          </p:sp>
          <p:sp>
            <p:nvSpPr>
              <p:cNvPr id="60434" name="Text Box 11"/>
              <p:cNvSpPr txBox="1">
                <a:spLocks noChangeArrowheads="1"/>
              </p:cNvSpPr>
              <p:nvPr/>
            </p:nvSpPr>
            <p:spPr bwMode="auto">
              <a:xfrm>
                <a:off x="2361" y="2418"/>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tLang="en-US" sz="2400" b="1">
                    <a:solidFill>
                      <a:srgbClr val="0070C0"/>
                    </a:solidFill>
                    <a:latin typeface="Times New Roman" panose="02020603050405020304" pitchFamily="18" charset="0"/>
                  </a:rPr>
                  <a:t>B2</a:t>
                </a:r>
              </a:p>
            </p:txBody>
          </p:sp>
          <p:sp>
            <p:nvSpPr>
              <p:cNvPr id="60435" name="Text Box 12"/>
              <p:cNvSpPr txBox="1">
                <a:spLocks noChangeArrowheads="1"/>
              </p:cNvSpPr>
              <p:nvPr/>
            </p:nvSpPr>
            <p:spPr bwMode="auto">
              <a:xfrm>
                <a:off x="2361" y="2943"/>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tLang="en-US" sz="2400" b="1">
                    <a:solidFill>
                      <a:srgbClr val="0070C0"/>
                    </a:solidFill>
                    <a:latin typeface="Times New Roman" panose="02020603050405020304" pitchFamily="18" charset="0"/>
                  </a:rPr>
                  <a:t>B3</a:t>
                </a:r>
              </a:p>
            </p:txBody>
          </p:sp>
          <p:sp>
            <p:nvSpPr>
              <p:cNvPr id="60436" name="Text Box 13"/>
              <p:cNvSpPr txBox="1">
                <a:spLocks noChangeArrowheads="1"/>
              </p:cNvSpPr>
              <p:nvPr/>
            </p:nvSpPr>
            <p:spPr bwMode="auto">
              <a:xfrm>
                <a:off x="2352" y="3456"/>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tLang="en-US" sz="2400" b="1">
                    <a:solidFill>
                      <a:srgbClr val="0070C0"/>
                    </a:solidFill>
                    <a:latin typeface="Times New Roman" panose="02020603050405020304" pitchFamily="18" charset="0"/>
                  </a:rPr>
                  <a:t>Bn</a:t>
                </a:r>
              </a:p>
            </p:txBody>
          </p:sp>
          <p:sp>
            <p:nvSpPr>
              <p:cNvPr id="60437" name="Line 14"/>
              <p:cNvSpPr>
                <a:spLocks noChangeShapeType="1"/>
              </p:cNvSpPr>
              <p:nvPr/>
            </p:nvSpPr>
            <p:spPr bwMode="auto">
              <a:xfrm flipV="1">
                <a:off x="1824" y="2112"/>
                <a:ext cx="576" cy="624"/>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0438" name="Line 15"/>
              <p:cNvSpPr>
                <a:spLocks noChangeShapeType="1"/>
              </p:cNvSpPr>
              <p:nvPr/>
            </p:nvSpPr>
            <p:spPr bwMode="auto">
              <a:xfrm flipV="1">
                <a:off x="1824" y="2592"/>
                <a:ext cx="576" cy="144"/>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0439" name="Line 16"/>
              <p:cNvSpPr>
                <a:spLocks noChangeShapeType="1"/>
              </p:cNvSpPr>
              <p:nvPr/>
            </p:nvSpPr>
            <p:spPr bwMode="auto">
              <a:xfrm>
                <a:off x="1824" y="2736"/>
                <a:ext cx="576" cy="336"/>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0440" name="Line 17"/>
              <p:cNvSpPr>
                <a:spLocks noChangeShapeType="1"/>
              </p:cNvSpPr>
              <p:nvPr/>
            </p:nvSpPr>
            <p:spPr bwMode="auto">
              <a:xfrm>
                <a:off x="1824" y="2736"/>
                <a:ext cx="576" cy="864"/>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
          <p:nvSpPr>
            <p:cNvPr id="60429" name="Line 18"/>
            <p:cNvSpPr>
              <a:spLocks noChangeShapeType="1"/>
            </p:cNvSpPr>
            <p:nvPr/>
          </p:nvSpPr>
          <p:spPr bwMode="auto">
            <a:xfrm flipH="1" flipV="1">
              <a:off x="3072" y="2112"/>
              <a:ext cx="528" cy="576"/>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0430" name="Line 19"/>
            <p:cNvSpPr>
              <a:spLocks noChangeShapeType="1"/>
            </p:cNvSpPr>
            <p:nvPr/>
          </p:nvSpPr>
          <p:spPr bwMode="auto">
            <a:xfrm flipH="1" flipV="1">
              <a:off x="3072" y="2592"/>
              <a:ext cx="528" cy="96"/>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0431" name="Line 20"/>
            <p:cNvSpPr>
              <a:spLocks noChangeShapeType="1"/>
            </p:cNvSpPr>
            <p:nvPr/>
          </p:nvSpPr>
          <p:spPr bwMode="auto">
            <a:xfrm flipH="1">
              <a:off x="3072" y="2688"/>
              <a:ext cx="528" cy="384"/>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0432" name="Line 21"/>
            <p:cNvSpPr>
              <a:spLocks noChangeShapeType="1"/>
            </p:cNvSpPr>
            <p:nvPr/>
          </p:nvSpPr>
          <p:spPr bwMode="auto">
            <a:xfrm flipH="1">
              <a:off x="3072" y="2688"/>
              <a:ext cx="528" cy="912"/>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
        <p:nvSpPr>
          <p:cNvPr id="60425" name="Rectangle 22"/>
          <p:cNvSpPr>
            <a:spLocks noChangeArrowheads="1"/>
          </p:cNvSpPr>
          <p:nvPr/>
        </p:nvSpPr>
        <p:spPr bwMode="auto">
          <a:xfrm>
            <a:off x="541338" y="914400"/>
            <a:ext cx="47164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en-US" altLang="en-US" sz="2800">
                <a:solidFill>
                  <a:schemeClr val="tx2"/>
                </a:solidFill>
                <a:latin typeface="Arial Rounded MT Bold" panose="020F0704030504030204" pitchFamily="34" charset="0"/>
              </a:rPr>
              <a:t>Retrieval Based Approach</a:t>
            </a:r>
          </a:p>
        </p:txBody>
      </p:sp>
      <p:sp>
        <p:nvSpPr>
          <p:cNvPr id="25" name="TextBox 24"/>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26" name="Picture 25">
            <a:extLst>
              <a:ext uri="{FF2B5EF4-FFF2-40B4-BE49-F238E27FC236}">
                <a16:creationId xmlns:a16="http://schemas.microsoft.com/office/drawing/2014/main" id="{C3D16691-7EBC-4EF9-B501-8B49A3FF2CF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27" name="Date Placeholder 7">
            <a:extLst>
              <a:ext uri="{FF2B5EF4-FFF2-40B4-BE49-F238E27FC236}">
                <a16:creationId xmlns:a16="http://schemas.microsoft.com/office/drawing/2014/main" id="{EA0D2195-8DC3-406A-94AD-2DECBDA3BC65}"/>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859DB795-7591-4FF8-8A64-7AAC04C94986}" type="slidenum">
              <a:rPr lang="en-US" altLang="en-US"/>
              <a:pPr/>
              <a:t>29</a:t>
            </a:fld>
            <a:endParaRPr lang="en-US" altLang="en-US"/>
          </a:p>
        </p:txBody>
      </p:sp>
      <p:sp>
        <p:nvSpPr>
          <p:cNvPr id="62468" name="Rectangle 4"/>
          <p:cNvSpPr>
            <a:spLocks noChangeArrowheads="1"/>
          </p:cNvSpPr>
          <p:nvPr/>
        </p:nvSpPr>
        <p:spPr bwMode="auto">
          <a:xfrm>
            <a:off x="533400" y="9144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en-US" altLang="en-US" sz="2500">
                <a:solidFill>
                  <a:schemeClr val="tx2"/>
                </a:solidFill>
              </a:rPr>
              <a:t>Discovery-Driven Approach</a:t>
            </a:r>
          </a:p>
        </p:txBody>
      </p:sp>
      <p:sp>
        <p:nvSpPr>
          <p:cNvPr id="62469" name="Rectangle 5"/>
          <p:cNvSpPr>
            <a:spLocks noChangeArrowheads="1"/>
          </p:cNvSpPr>
          <p:nvPr/>
        </p:nvSpPr>
        <p:spPr bwMode="auto">
          <a:xfrm>
            <a:off x="1066800" y="210185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lnSpc>
                <a:spcPct val="90000"/>
              </a:lnSpc>
              <a:spcBef>
                <a:spcPct val="20000"/>
              </a:spcBef>
              <a:buClr>
                <a:schemeClr val="accent2"/>
              </a:buClr>
              <a:buFont typeface="Wingdings" panose="05000000000000000000" pitchFamily="2" charset="2"/>
              <a:buChar char="o"/>
            </a:pPr>
            <a:r>
              <a:rPr lang="en-US" altLang="en-US" sz="1900"/>
              <a:t>We take a ‘discovery-driven’ approach in hypothesis discovery.</a:t>
            </a:r>
          </a:p>
          <a:p>
            <a:pPr eaLnBrk="1" hangingPunct="1">
              <a:lnSpc>
                <a:spcPct val="90000"/>
              </a:lnSpc>
              <a:spcBef>
                <a:spcPct val="20000"/>
              </a:spcBef>
              <a:buClr>
                <a:schemeClr val="accent2"/>
              </a:buClr>
              <a:buFont typeface="Wingdings" panose="05000000000000000000" pitchFamily="2" charset="2"/>
              <a:buChar char="o"/>
            </a:pPr>
            <a:r>
              <a:rPr lang="en-US" altLang="en-US" sz="1900"/>
              <a:t>Pre-computes all useful patterns and initiates the hypothesis discovery process from  the Knowledge Warehouse created.</a:t>
            </a:r>
          </a:p>
          <a:p>
            <a:pPr eaLnBrk="1" hangingPunct="1">
              <a:lnSpc>
                <a:spcPct val="90000"/>
              </a:lnSpc>
              <a:spcBef>
                <a:spcPct val="20000"/>
              </a:spcBef>
              <a:buClr>
                <a:schemeClr val="accent2"/>
              </a:buClr>
              <a:buFont typeface="Wingdings" panose="05000000000000000000" pitchFamily="2" charset="2"/>
              <a:buChar char="o"/>
            </a:pPr>
            <a:r>
              <a:rPr lang="en-US" altLang="en-US" sz="1900"/>
              <a:t>Adv: Interesting and unknown hypotheses will be discovered.</a:t>
            </a:r>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F1F40BAD-75B3-473A-951F-BB1641BEDB8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2272F7A9-B34F-4684-A1CD-20959C3A3281}"/>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F4BA6F0-A1B0-44D8-9797-F67779E90D68}" type="slidenum">
              <a:rPr lang="en-US" altLang="en-US"/>
              <a:pPr/>
              <a:t>3</a:t>
            </a:fld>
            <a:endParaRPr lang="en-US" altLang="en-US"/>
          </a:p>
        </p:txBody>
      </p:sp>
      <p:sp>
        <p:nvSpPr>
          <p:cNvPr id="9220" name="Rectangle 2"/>
          <p:cNvSpPr>
            <a:spLocks noGrp="1" noChangeArrowheads="1"/>
          </p:cNvSpPr>
          <p:nvPr>
            <p:ph type="title"/>
          </p:nvPr>
        </p:nvSpPr>
        <p:spPr/>
        <p:txBody>
          <a:bodyPr/>
          <a:lstStyle/>
          <a:p>
            <a:pPr eaLnBrk="1" hangingPunct="1"/>
            <a:r>
              <a:rPr lang="en-US" altLang="en-US" sz="2500"/>
              <a:t>Useful Terminology</a:t>
            </a:r>
          </a:p>
        </p:txBody>
      </p:sp>
      <p:sp>
        <p:nvSpPr>
          <p:cNvPr id="9221" name="Rectangle 3"/>
          <p:cNvSpPr>
            <a:spLocks noGrp="1" noChangeArrowheads="1"/>
          </p:cNvSpPr>
          <p:nvPr>
            <p:ph type="body" idx="1"/>
          </p:nvPr>
        </p:nvSpPr>
        <p:spPr/>
        <p:txBody>
          <a:bodyPr/>
          <a:lstStyle/>
          <a:p>
            <a:pPr eaLnBrk="1" hangingPunct="1"/>
            <a:r>
              <a:rPr lang="en-US" altLang="en-US" sz="2100"/>
              <a:t>Concept: A concept is a notion of uniquely identifying all the words (phrases) which mean the same. </a:t>
            </a:r>
          </a:p>
          <a:p>
            <a:pPr eaLnBrk="1" hangingPunct="1">
              <a:buFont typeface="Wingdings" panose="05000000000000000000" pitchFamily="2" charset="2"/>
              <a:buNone/>
            </a:pPr>
            <a:r>
              <a:rPr lang="en-US" altLang="en-US" sz="2100"/>
              <a:t>		. “USA” and “America” both refer to the same 		concept.</a:t>
            </a:r>
          </a:p>
          <a:p>
            <a:pPr eaLnBrk="1" hangingPunct="1">
              <a:buFont typeface="Wingdings" panose="05000000000000000000" pitchFamily="2" charset="2"/>
              <a:buNone/>
            </a:pPr>
            <a:r>
              <a:rPr lang="en-US" altLang="en-US" sz="2100"/>
              <a:t>	     .  A concept can be a physical entity such as a 	country or an abstract thing such as a disease.</a:t>
            </a:r>
          </a:p>
          <a:p>
            <a:pPr eaLnBrk="1" hangingPunct="1"/>
            <a:endParaRPr lang="en-US" altLang="en-US" sz="2100"/>
          </a:p>
          <a:p>
            <a:pPr eaLnBrk="1" hangingPunct="1"/>
            <a:r>
              <a:rPr lang="en-US" altLang="en-US" sz="2100"/>
              <a:t>Hypothesis: An pattern which is not supported or supported weakly in the current document collection.</a:t>
            </a:r>
          </a:p>
          <a:p>
            <a:pPr eaLnBrk="1" hangingPunct="1"/>
            <a:endParaRPr lang="en-US" altLang="en-US" sz="2100"/>
          </a:p>
          <a:p>
            <a:pPr eaLnBrk="1" hangingPunct="1">
              <a:buFont typeface="Wingdings" panose="05000000000000000000" pitchFamily="2" charset="2"/>
              <a:buNone/>
            </a:pPr>
            <a:r>
              <a:rPr lang="en-US" altLang="en-US" sz="2100"/>
              <a:t>	</a:t>
            </a:r>
          </a:p>
          <a:p>
            <a:pPr eaLnBrk="1" hangingPunct="1">
              <a:buFont typeface="Wingdings" panose="05000000000000000000" pitchFamily="2" charset="2"/>
              <a:buNone/>
            </a:pPr>
            <a:endParaRPr lang="en-US" altLang="en-US" sz="2100"/>
          </a:p>
          <a:p>
            <a:pPr eaLnBrk="1" hangingPunct="1">
              <a:buFont typeface="Wingdings" panose="05000000000000000000" pitchFamily="2" charset="2"/>
              <a:buNone/>
            </a:pPr>
            <a:endParaRPr lang="en-US" altLang="en-US" sz="2100"/>
          </a:p>
        </p:txBody>
      </p:sp>
      <p:sp>
        <p:nvSpPr>
          <p:cNvPr id="7" name="TextBox 6"/>
          <p:cNvSpPr txBox="1"/>
          <p:nvPr/>
        </p:nvSpPr>
        <p:spPr>
          <a:xfrm>
            <a:off x="0" y="-1270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D9433912-D8A3-45D4-A378-A83FF25BC89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98A9D15B-78D0-465F-B7EB-24ECD5DB64B6}"/>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3ADB806-C19A-4F60-8053-99365C2DB5B1}" type="slidenum">
              <a:rPr lang="en-US" altLang="en-US"/>
              <a:pPr/>
              <a:t>30</a:t>
            </a:fld>
            <a:endParaRPr lang="en-US" altLang="en-US"/>
          </a:p>
        </p:txBody>
      </p:sp>
      <p:sp>
        <p:nvSpPr>
          <p:cNvPr id="64516" name="Rectangle 2"/>
          <p:cNvSpPr>
            <a:spLocks noGrp="1" noChangeArrowheads="1"/>
          </p:cNvSpPr>
          <p:nvPr>
            <p:ph type="title"/>
          </p:nvPr>
        </p:nvSpPr>
        <p:spPr>
          <a:xfrm>
            <a:off x="574675" y="917575"/>
            <a:ext cx="8001000" cy="530225"/>
          </a:xfrm>
        </p:spPr>
        <p:txBody>
          <a:bodyPr/>
          <a:lstStyle/>
          <a:p>
            <a:pPr eaLnBrk="1" hangingPunct="1"/>
            <a:r>
              <a:rPr lang="en-US" altLang="en-US" sz="2500"/>
              <a:t>Chain Hypotheses</a:t>
            </a:r>
          </a:p>
        </p:txBody>
      </p:sp>
      <p:sp>
        <p:nvSpPr>
          <p:cNvPr id="64517" name="Rectangle 3"/>
          <p:cNvSpPr>
            <a:spLocks noGrp="1" noChangeArrowheads="1"/>
          </p:cNvSpPr>
          <p:nvPr>
            <p:ph type="body" idx="1"/>
          </p:nvPr>
        </p:nvSpPr>
        <p:spPr/>
        <p:txBody>
          <a:bodyPr/>
          <a:lstStyle/>
          <a:p>
            <a:pPr eaLnBrk="1" hangingPunct="1">
              <a:lnSpc>
                <a:spcPct val="90000"/>
              </a:lnSpc>
            </a:pPr>
            <a:r>
              <a:rPr lang="en-US" altLang="en-US" sz="1900"/>
              <a:t>For all associations in strong associations set				if</a:t>
            </a:r>
          </a:p>
          <a:p>
            <a:pPr eaLnBrk="1" hangingPunct="1">
              <a:lnSpc>
                <a:spcPct val="90000"/>
              </a:lnSpc>
            </a:pPr>
            <a:r>
              <a:rPr lang="en-US" altLang="en-US" sz="1900"/>
              <a:t>A    B is a strong association rule					A, B  belong to { drugs and chemical compounds, 	genes}</a:t>
            </a:r>
          </a:p>
          <a:p>
            <a:pPr eaLnBrk="1" hangingPunct="1">
              <a:lnSpc>
                <a:spcPct val="90000"/>
              </a:lnSpc>
            </a:pPr>
            <a:r>
              <a:rPr lang="en-US" altLang="en-US" sz="1900"/>
              <a:t>B    C is a strong association rule				    C belongs to {drugs and chemical compounds, genes}</a:t>
            </a:r>
          </a:p>
          <a:p>
            <a:pPr eaLnBrk="1" hangingPunct="1">
              <a:lnSpc>
                <a:spcPct val="90000"/>
              </a:lnSpc>
            </a:pPr>
            <a:r>
              <a:rPr lang="en-US" altLang="en-US" sz="1900"/>
              <a:t>C    A is a strong association rule</a:t>
            </a:r>
          </a:p>
          <a:p>
            <a:pPr eaLnBrk="1" hangingPunct="1">
              <a:lnSpc>
                <a:spcPct val="90000"/>
              </a:lnSpc>
            </a:pPr>
            <a:r>
              <a:rPr lang="en-US" altLang="en-US" sz="1900"/>
              <a:t>Support ( A and B and C) &lt; Max Support</a:t>
            </a:r>
          </a:p>
          <a:p>
            <a:pPr eaLnBrk="1" hangingPunct="1">
              <a:lnSpc>
                <a:spcPct val="90000"/>
              </a:lnSpc>
            </a:pPr>
            <a:r>
              <a:rPr lang="en-US" altLang="en-US" sz="1900"/>
              <a:t>  		        A</a:t>
            </a:r>
          </a:p>
          <a:p>
            <a:pPr eaLnBrk="1" hangingPunct="1">
              <a:lnSpc>
                <a:spcPct val="90000"/>
              </a:lnSpc>
              <a:buFont typeface="Wingdings" panose="05000000000000000000" pitchFamily="2" charset="2"/>
              <a:buNone/>
            </a:pPr>
            <a:r>
              <a:rPr lang="en-US" altLang="en-US" sz="1900"/>
              <a:t>  				  							C	    B 						is a potential chain</a:t>
            </a:r>
          </a:p>
        </p:txBody>
      </p:sp>
      <p:sp>
        <p:nvSpPr>
          <p:cNvPr id="64518" name="Line 5"/>
          <p:cNvSpPr>
            <a:spLocks noChangeShapeType="1"/>
          </p:cNvSpPr>
          <p:nvPr/>
        </p:nvSpPr>
        <p:spPr bwMode="auto">
          <a:xfrm>
            <a:off x="1371600" y="2514600"/>
            <a:ext cx="228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4519" name="Line 9"/>
          <p:cNvSpPr>
            <a:spLocks noChangeShapeType="1"/>
          </p:cNvSpPr>
          <p:nvPr/>
        </p:nvSpPr>
        <p:spPr bwMode="auto">
          <a:xfrm>
            <a:off x="3352800" y="4724400"/>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4520" name="Line 11"/>
          <p:cNvSpPr>
            <a:spLocks noChangeShapeType="1"/>
          </p:cNvSpPr>
          <p:nvPr/>
        </p:nvSpPr>
        <p:spPr bwMode="auto">
          <a:xfrm flipH="1">
            <a:off x="2743200" y="51816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4521" name="Line 12"/>
          <p:cNvSpPr>
            <a:spLocks noChangeShapeType="1"/>
          </p:cNvSpPr>
          <p:nvPr/>
        </p:nvSpPr>
        <p:spPr bwMode="auto">
          <a:xfrm flipV="1">
            <a:off x="2743200" y="4648200"/>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4522" name="Line 13"/>
          <p:cNvSpPr>
            <a:spLocks noChangeShapeType="1"/>
          </p:cNvSpPr>
          <p:nvPr/>
        </p:nvSpPr>
        <p:spPr bwMode="auto">
          <a:xfrm>
            <a:off x="1371600" y="3352800"/>
            <a:ext cx="228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4523" name="Line 14"/>
          <p:cNvSpPr>
            <a:spLocks noChangeShapeType="1"/>
          </p:cNvSpPr>
          <p:nvPr/>
        </p:nvSpPr>
        <p:spPr bwMode="auto">
          <a:xfrm>
            <a:off x="1371600" y="3886200"/>
            <a:ext cx="228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 name="TextBox 12"/>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14" name="Picture 13">
            <a:extLst>
              <a:ext uri="{FF2B5EF4-FFF2-40B4-BE49-F238E27FC236}">
                <a16:creationId xmlns:a16="http://schemas.microsoft.com/office/drawing/2014/main" id="{373F7EFF-A7E1-4404-A4CB-60EAFB5AEB7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15" name="Date Placeholder 7">
            <a:extLst>
              <a:ext uri="{FF2B5EF4-FFF2-40B4-BE49-F238E27FC236}">
                <a16:creationId xmlns:a16="http://schemas.microsoft.com/office/drawing/2014/main" id="{649B905A-4EAE-43DA-B3B3-F952818CB8E0}"/>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820D5CF8-F901-4F54-836C-55AEA681C865}" type="slidenum">
              <a:rPr lang="en-US" altLang="en-US"/>
              <a:pPr/>
              <a:t>31</a:t>
            </a:fld>
            <a:endParaRPr lang="en-US" altLang="en-US"/>
          </a:p>
        </p:txBody>
      </p:sp>
      <p:sp>
        <p:nvSpPr>
          <p:cNvPr id="66564" name="Rectangle 2"/>
          <p:cNvSpPr>
            <a:spLocks noGrp="1" noChangeArrowheads="1"/>
          </p:cNvSpPr>
          <p:nvPr>
            <p:ph type="title"/>
          </p:nvPr>
        </p:nvSpPr>
        <p:spPr>
          <a:xfrm>
            <a:off x="574675" y="914400"/>
            <a:ext cx="8001000" cy="606425"/>
          </a:xfrm>
        </p:spPr>
        <p:txBody>
          <a:bodyPr/>
          <a:lstStyle/>
          <a:p>
            <a:pPr eaLnBrk="1" hangingPunct="1"/>
            <a:r>
              <a:rPr lang="en-US" altLang="en-US" sz="2500"/>
              <a:t>Document Space of Chain Concepts</a:t>
            </a:r>
          </a:p>
        </p:txBody>
      </p:sp>
      <p:sp>
        <p:nvSpPr>
          <p:cNvPr id="66565" name="Oval 8"/>
          <p:cNvSpPr>
            <a:spLocks noChangeArrowheads="1"/>
          </p:cNvSpPr>
          <p:nvPr/>
        </p:nvSpPr>
        <p:spPr bwMode="auto">
          <a:xfrm>
            <a:off x="4343400" y="2209800"/>
            <a:ext cx="1676400" cy="1676400"/>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a:latin typeface="Arial" panose="020B0604020202020204" pitchFamily="34" charset="0"/>
              </a:rPr>
              <a:t>   C</a:t>
            </a:r>
          </a:p>
        </p:txBody>
      </p:sp>
      <p:sp>
        <p:nvSpPr>
          <p:cNvPr id="66566" name="Oval 10"/>
          <p:cNvSpPr>
            <a:spLocks noChangeArrowheads="1"/>
          </p:cNvSpPr>
          <p:nvPr/>
        </p:nvSpPr>
        <p:spPr bwMode="auto">
          <a:xfrm>
            <a:off x="1524000" y="2286000"/>
            <a:ext cx="1676400" cy="1676400"/>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a:latin typeface="Arial" panose="020B0604020202020204" pitchFamily="34" charset="0"/>
              </a:rPr>
              <a:t>A</a:t>
            </a:r>
          </a:p>
        </p:txBody>
      </p:sp>
      <p:sp>
        <p:nvSpPr>
          <p:cNvPr id="66567" name="Oval 11"/>
          <p:cNvSpPr>
            <a:spLocks noChangeArrowheads="1"/>
          </p:cNvSpPr>
          <p:nvPr/>
        </p:nvSpPr>
        <p:spPr bwMode="auto">
          <a:xfrm>
            <a:off x="2743200" y="2209800"/>
            <a:ext cx="2438400" cy="1676400"/>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a:latin typeface="Arial" panose="020B0604020202020204" pitchFamily="34" charset="0"/>
              </a:rPr>
              <a:t>B</a:t>
            </a:r>
          </a:p>
        </p:txBody>
      </p:sp>
      <p:sp>
        <p:nvSpPr>
          <p:cNvPr id="66568" name="Oval 12"/>
          <p:cNvSpPr>
            <a:spLocks noChangeArrowheads="1"/>
          </p:cNvSpPr>
          <p:nvPr/>
        </p:nvSpPr>
        <p:spPr bwMode="auto">
          <a:xfrm>
            <a:off x="1676400" y="3276600"/>
            <a:ext cx="1143000" cy="1676400"/>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a:latin typeface="Arial" panose="020B0604020202020204" pitchFamily="34" charset="0"/>
              </a:rPr>
              <a:t>C</a:t>
            </a:r>
          </a:p>
        </p:txBody>
      </p:sp>
      <p:sp>
        <p:nvSpPr>
          <p:cNvPr id="10" name="TextBox 9"/>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11" name="Picture 10">
            <a:extLst>
              <a:ext uri="{FF2B5EF4-FFF2-40B4-BE49-F238E27FC236}">
                <a16:creationId xmlns:a16="http://schemas.microsoft.com/office/drawing/2014/main" id="{CF0865F0-319E-4528-9DFC-5E9E521094A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12" name="Date Placeholder 7">
            <a:extLst>
              <a:ext uri="{FF2B5EF4-FFF2-40B4-BE49-F238E27FC236}">
                <a16:creationId xmlns:a16="http://schemas.microsoft.com/office/drawing/2014/main" id="{15DA99CE-0E2F-40CB-9640-29ABA4D1155B}"/>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0C5FE6F3-5809-4061-9FAD-804E1B78D3B6}" type="slidenum">
              <a:rPr lang="en-US" altLang="en-US"/>
              <a:pPr/>
              <a:t>32</a:t>
            </a:fld>
            <a:endParaRPr lang="en-US" altLang="en-US"/>
          </a:p>
        </p:txBody>
      </p:sp>
      <p:sp>
        <p:nvSpPr>
          <p:cNvPr id="68612" name="Rectangle 2"/>
          <p:cNvSpPr>
            <a:spLocks noGrp="1" noChangeArrowheads="1"/>
          </p:cNvSpPr>
          <p:nvPr>
            <p:ph type="title"/>
          </p:nvPr>
        </p:nvSpPr>
        <p:spPr>
          <a:xfrm>
            <a:off x="574675" y="914400"/>
            <a:ext cx="8001000" cy="530225"/>
          </a:xfrm>
        </p:spPr>
        <p:txBody>
          <a:bodyPr/>
          <a:lstStyle/>
          <a:p>
            <a:pPr eaLnBrk="1" hangingPunct="1"/>
            <a:r>
              <a:rPr lang="en-US" altLang="en-US" sz="2500"/>
              <a:t>Are we doing Text Mining?</a:t>
            </a:r>
          </a:p>
        </p:txBody>
      </p:sp>
      <p:sp>
        <p:nvSpPr>
          <p:cNvPr id="68613" name="Rectangle 3"/>
          <p:cNvSpPr>
            <a:spLocks noGrp="1" noChangeArrowheads="1"/>
          </p:cNvSpPr>
          <p:nvPr>
            <p:ph type="body" idx="1"/>
          </p:nvPr>
        </p:nvSpPr>
        <p:spPr/>
        <p:txBody>
          <a:bodyPr/>
          <a:lstStyle/>
          <a:p>
            <a:pPr eaLnBrk="1" hangingPunct="1">
              <a:buClr>
                <a:schemeClr val="tx1"/>
              </a:buClr>
              <a:buFont typeface="Wingdings" panose="05000000000000000000" pitchFamily="2" charset="2"/>
              <a:buChar char="ü"/>
            </a:pPr>
            <a:r>
              <a:rPr lang="en-US" altLang="en-US" sz="1900"/>
              <a:t>Knowledge Extracted is actionable		</a:t>
            </a:r>
          </a:p>
          <a:p>
            <a:pPr eaLnBrk="1" hangingPunct="1">
              <a:buClr>
                <a:schemeClr val="tx1"/>
              </a:buClr>
              <a:buFont typeface="Wingdings" panose="05000000000000000000" pitchFamily="2" charset="2"/>
              <a:buChar char="ü"/>
            </a:pPr>
            <a:r>
              <a:rPr lang="en-US" altLang="en-US" sz="1900"/>
              <a:t>Potentially useful</a:t>
            </a:r>
          </a:p>
          <a:p>
            <a:pPr eaLnBrk="1" hangingPunct="1">
              <a:buClr>
                <a:schemeClr val="tx1"/>
              </a:buClr>
              <a:buFont typeface="Wingdings" panose="05000000000000000000" pitchFamily="2" charset="2"/>
              <a:buChar char="ü"/>
            </a:pPr>
            <a:r>
              <a:rPr lang="en-US" altLang="en-US" sz="1900"/>
              <a:t>Previously unknown</a:t>
            </a:r>
          </a:p>
          <a:p>
            <a:pPr eaLnBrk="1" hangingPunct="1">
              <a:buClr>
                <a:schemeClr val="tx1"/>
              </a:buClr>
              <a:buFont typeface="Wingdings" panose="05000000000000000000" pitchFamily="2" charset="2"/>
              <a:buChar char="ü"/>
            </a:pPr>
            <a:r>
              <a:rPr lang="en-US" altLang="en-US" sz="1900"/>
              <a:t>Large volume of text collection</a:t>
            </a:r>
          </a:p>
          <a:p>
            <a:pPr eaLnBrk="1" hangingPunct="1">
              <a:buClr>
                <a:schemeClr val="tx1"/>
              </a:buClr>
              <a:buFont typeface="Wingdings" panose="05000000000000000000" pitchFamily="2" charset="2"/>
              <a:buBlip>
                <a:blip r:embed="rId3"/>
              </a:buBlip>
            </a:pPr>
            <a:r>
              <a:rPr lang="en-US" altLang="en-US" sz="1900"/>
              <a:t>Unstructured data							Our input data was semi structured.</a:t>
            </a:r>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60CAF390-BDAF-43BB-B589-A37B2FAA7964}"/>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C80D8823-C442-47BE-BE0D-7C2DFC1C97D9}"/>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3DC5813-64DB-46C9-A6E1-7F6805A04232}" type="slidenum">
              <a:rPr lang="en-US" altLang="en-US"/>
              <a:pPr/>
              <a:t>33</a:t>
            </a:fld>
            <a:endParaRPr lang="en-US" altLang="en-US"/>
          </a:p>
        </p:txBody>
      </p:sp>
      <p:sp>
        <p:nvSpPr>
          <p:cNvPr id="70660" name="Rectangle 2"/>
          <p:cNvSpPr>
            <a:spLocks noGrp="1" noChangeArrowheads="1"/>
          </p:cNvSpPr>
          <p:nvPr>
            <p:ph type="title"/>
          </p:nvPr>
        </p:nvSpPr>
        <p:spPr>
          <a:xfrm>
            <a:off x="574675" y="990600"/>
            <a:ext cx="8001000" cy="530225"/>
          </a:xfrm>
        </p:spPr>
        <p:txBody>
          <a:bodyPr/>
          <a:lstStyle/>
          <a:p>
            <a:pPr eaLnBrk="1" hangingPunct="1"/>
            <a:r>
              <a:rPr lang="en-US" altLang="en-US" sz="2500"/>
              <a:t>Limitations of the Current System</a:t>
            </a:r>
          </a:p>
        </p:txBody>
      </p:sp>
      <p:sp>
        <p:nvSpPr>
          <p:cNvPr id="70661" name="Rectangle 3"/>
          <p:cNvSpPr>
            <a:spLocks noGrp="1" noChangeArrowheads="1"/>
          </p:cNvSpPr>
          <p:nvPr>
            <p:ph type="body" idx="1"/>
          </p:nvPr>
        </p:nvSpPr>
        <p:spPr/>
        <p:txBody>
          <a:bodyPr/>
          <a:lstStyle/>
          <a:p>
            <a:pPr eaLnBrk="1" hangingPunct="1"/>
            <a:r>
              <a:rPr lang="en-US" altLang="en-US" sz="2100"/>
              <a:t>Associations are computed at the document level (coarse level).</a:t>
            </a:r>
          </a:p>
          <a:p>
            <a:pPr eaLnBrk="1" hangingPunct="1"/>
            <a:r>
              <a:rPr lang="en-US" altLang="en-US" sz="2100"/>
              <a:t>Often we find two un related concepts being present in different sections of the document.</a:t>
            </a:r>
          </a:p>
          <a:p>
            <a:pPr eaLnBrk="1" hangingPunct="1"/>
            <a:r>
              <a:rPr lang="en-US" altLang="en-US" sz="2100"/>
              <a:t>An association between them doesn’t make much sense.</a:t>
            </a:r>
          </a:p>
          <a:p>
            <a:pPr eaLnBrk="1" hangingPunct="1"/>
            <a:r>
              <a:rPr lang="en-US" altLang="en-US" sz="2100"/>
              <a:t>How about finding associations at the sentence level (finer level)</a:t>
            </a:r>
          </a:p>
          <a:p>
            <a:pPr eaLnBrk="1" hangingPunct="1"/>
            <a:r>
              <a:rPr lang="en-US" altLang="en-US" sz="2100"/>
              <a:t>We can’t find the sentence level association using XML documents because XML documents contain only the abstract.</a:t>
            </a:r>
          </a:p>
          <a:p>
            <a:pPr eaLnBrk="1" hangingPunct="1"/>
            <a:r>
              <a:rPr lang="en-US" altLang="en-US" sz="2100"/>
              <a:t>We need full text documents. </a:t>
            </a:r>
          </a:p>
          <a:p>
            <a:pPr eaLnBrk="1" hangingPunct="1"/>
            <a:endParaRPr lang="en-US" altLang="en-US" sz="2100"/>
          </a:p>
          <a:p>
            <a:pPr eaLnBrk="1" hangingPunct="1"/>
            <a:endParaRPr lang="en-US" altLang="en-US" sz="2100"/>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A67DB017-DCA2-4734-BCFB-21E449644D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CFDB8B0A-7799-412E-8795-EE70701C3293}"/>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07B5654-020A-48C0-9BD9-28A92848844F}" type="slidenum">
              <a:rPr lang="en-US" altLang="en-US"/>
              <a:pPr/>
              <a:t>34</a:t>
            </a:fld>
            <a:endParaRPr lang="en-US" altLang="en-US"/>
          </a:p>
        </p:txBody>
      </p:sp>
      <p:sp>
        <p:nvSpPr>
          <p:cNvPr id="72708" name="Rectangle 2"/>
          <p:cNvSpPr>
            <a:spLocks noGrp="1" noChangeArrowheads="1"/>
          </p:cNvSpPr>
          <p:nvPr>
            <p:ph type="title"/>
          </p:nvPr>
        </p:nvSpPr>
        <p:spPr/>
        <p:txBody>
          <a:bodyPr/>
          <a:lstStyle/>
          <a:p>
            <a:pPr eaLnBrk="1" hangingPunct="1"/>
            <a:r>
              <a:rPr lang="en-US" altLang="en-US" sz="2500"/>
              <a:t>Limitations of the Current System</a:t>
            </a:r>
          </a:p>
        </p:txBody>
      </p:sp>
      <p:sp>
        <p:nvSpPr>
          <p:cNvPr id="72709" name="Rectangle 3"/>
          <p:cNvSpPr>
            <a:spLocks noGrp="1" noChangeArrowheads="1"/>
          </p:cNvSpPr>
          <p:nvPr>
            <p:ph type="body" idx="1"/>
          </p:nvPr>
        </p:nvSpPr>
        <p:spPr/>
        <p:txBody>
          <a:bodyPr/>
          <a:lstStyle/>
          <a:p>
            <a:pPr eaLnBrk="1" hangingPunct="1"/>
            <a:r>
              <a:rPr lang="en-US" altLang="en-US" sz="1900"/>
              <a:t>The current system finds that </a:t>
            </a:r>
            <a:r>
              <a:rPr lang="en-US" altLang="en-US" sz="1900" i="1"/>
              <a:t>‘A-B’ </a:t>
            </a:r>
            <a:r>
              <a:rPr lang="en-US" altLang="en-US" sz="1900"/>
              <a:t>is a strong association using statistical measures such as support, confidence, frequency and novelty.</a:t>
            </a:r>
          </a:p>
          <a:p>
            <a:pPr eaLnBrk="1" hangingPunct="1"/>
            <a:r>
              <a:rPr lang="en-US" altLang="en-US" sz="1900"/>
              <a:t>It doesn’t say what kind of relation (if any) exists between </a:t>
            </a:r>
            <a:r>
              <a:rPr lang="en-US" altLang="en-US" sz="1900" i="1"/>
              <a:t>A </a:t>
            </a:r>
            <a:r>
              <a:rPr lang="en-US" altLang="en-US" sz="1900"/>
              <a:t>and </a:t>
            </a:r>
            <a:r>
              <a:rPr lang="en-US" altLang="en-US" sz="1900" i="1"/>
              <a:t>B.</a:t>
            </a:r>
          </a:p>
          <a:p>
            <a:pPr eaLnBrk="1" hangingPunct="1"/>
            <a:r>
              <a:rPr lang="en-US" altLang="en-US" sz="1900"/>
              <a:t>We address these limitations in the new architecture of the CB.</a:t>
            </a:r>
          </a:p>
          <a:p>
            <a:pPr eaLnBrk="1" hangingPunct="1">
              <a:buFont typeface="Wingdings" panose="05000000000000000000" pitchFamily="2" charset="2"/>
              <a:buNone/>
            </a:pPr>
            <a:r>
              <a:rPr lang="en-US" altLang="en-US" sz="1900"/>
              <a:t>  </a:t>
            </a:r>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F5C686EC-0F81-4DAB-B8AA-9F040DB021B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ECB9D6C9-3F02-4365-BE0D-5BD3A009E95B}"/>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D210AD74-C088-4151-9F21-1EE56664858F}" type="slidenum">
              <a:rPr lang="en-US" altLang="en-US"/>
              <a:pPr/>
              <a:t>35</a:t>
            </a:fld>
            <a:endParaRPr lang="en-US" altLang="en-US"/>
          </a:p>
        </p:txBody>
      </p:sp>
      <p:sp>
        <p:nvSpPr>
          <p:cNvPr id="74756" name="Rectangle 2"/>
          <p:cNvSpPr>
            <a:spLocks noGrp="1" noChangeArrowheads="1"/>
          </p:cNvSpPr>
          <p:nvPr>
            <p:ph type="title"/>
          </p:nvPr>
        </p:nvSpPr>
        <p:spPr>
          <a:xfrm>
            <a:off x="533400" y="1066800"/>
            <a:ext cx="8001000" cy="454025"/>
          </a:xfrm>
        </p:spPr>
        <p:txBody>
          <a:bodyPr/>
          <a:lstStyle/>
          <a:p>
            <a:pPr eaLnBrk="1" hangingPunct="1"/>
            <a:r>
              <a:rPr lang="en-US" altLang="en-US" sz="2500"/>
              <a:t>Architecture of Future CB</a:t>
            </a:r>
          </a:p>
        </p:txBody>
      </p:sp>
      <p:grpSp>
        <p:nvGrpSpPr>
          <p:cNvPr id="74757" name="Group 45"/>
          <p:cNvGrpSpPr>
            <a:grpSpLocks/>
          </p:cNvGrpSpPr>
          <p:nvPr/>
        </p:nvGrpSpPr>
        <p:grpSpPr bwMode="auto">
          <a:xfrm>
            <a:off x="685800" y="2057400"/>
            <a:ext cx="7943850" cy="4076700"/>
            <a:chOff x="357" y="864"/>
            <a:chExt cx="5319" cy="2966"/>
          </a:xfrm>
        </p:grpSpPr>
        <p:grpSp>
          <p:nvGrpSpPr>
            <p:cNvPr id="74763" name="Group 3"/>
            <p:cNvGrpSpPr>
              <a:grpSpLocks/>
            </p:cNvGrpSpPr>
            <p:nvPr/>
          </p:nvGrpSpPr>
          <p:grpSpPr bwMode="auto">
            <a:xfrm>
              <a:off x="651" y="1162"/>
              <a:ext cx="624" cy="480"/>
              <a:chOff x="688" y="2283"/>
              <a:chExt cx="720" cy="611"/>
            </a:xfrm>
          </p:grpSpPr>
          <p:pic>
            <p:nvPicPr>
              <p:cNvPr id="74798" name="Picture 4" descr="document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8" y="2283"/>
                <a:ext cx="432"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99" name="Picture 5" descr="document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6" y="2283"/>
                <a:ext cx="432"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800" name="Picture 6" descr="document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8" y="2523"/>
                <a:ext cx="432"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801" name="Picture 7" descr="document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6" y="2521"/>
                <a:ext cx="432"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4764" name="Text Box 8"/>
            <p:cNvSpPr txBox="1">
              <a:spLocks noChangeArrowheads="1"/>
            </p:cNvSpPr>
            <p:nvPr/>
          </p:nvSpPr>
          <p:spPr bwMode="auto">
            <a:xfrm>
              <a:off x="357" y="1104"/>
              <a:ext cx="5040" cy="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spcBef>
                  <a:spcPct val="50000"/>
                </a:spcBef>
                <a:buClr>
                  <a:schemeClr val="bg1"/>
                </a:buClr>
              </a:pPr>
              <a:endParaRPr lang="en-US" altLang="en-US" sz="1100"/>
            </a:p>
            <a:p>
              <a:pPr algn="ctr" eaLnBrk="1" hangingPunct="1">
                <a:spcBef>
                  <a:spcPct val="50000"/>
                </a:spcBef>
                <a:buClr>
                  <a:schemeClr val="bg1"/>
                </a:buClr>
              </a:pPr>
              <a:endParaRPr lang="en-US" altLang="en-US" sz="1100"/>
            </a:p>
            <a:p>
              <a:pPr algn="ctr" eaLnBrk="1" hangingPunct="1">
                <a:spcBef>
                  <a:spcPct val="50000"/>
                </a:spcBef>
                <a:buClr>
                  <a:schemeClr val="bg1"/>
                </a:buClr>
              </a:pPr>
              <a:endParaRPr lang="en-US" altLang="en-US" sz="1100"/>
            </a:p>
            <a:p>
              <a:pPr algn="ctr" eaLnBrk="1" hangingPunct="1">
                <a:spcBef>
                  <a:spcPct val="50000"/>
                </a:spcBef>
                <a:buClr>
                  <a:schemeClr val="bg1"/>
                </a:buClr>
              </a:pPr>
              <a:endParaRPr lang="en-US" altLang="en-US" sz="1100"/>
            </a:p>
            <a:p>
              <a:pPr algn="ctr" eaLnBrk="1" hangingPunct="1">
                <a:spcBef>
                  <a:spcPct val="50000"/>
                </a:spcBef>
                <a:buClr>
                  <a:schemeClr val="bg1"/>
                </a:buClr>
              </a:pPr>
              <a:endParaRPr lang="en-US" altLang="en-US" sz="1100"/>
            </a:p>
          </p:txBody>
        </p:sp>
        <p:sp>
          <p:nvSpPr>
            <p:cNvPr id="74765" name="Rectangle 9"/>
            <p:cNvSpPr>
              <a:spLocks noChangeArrowheads="1"/>
            </p:cNvSpPr>
            <p:nvPr/>
          </p:nvSpPr>
          <p:spPr bwMode="auto">
            <a:xfrm>
              <a:off x="357" y="874"/>
              <a:ext cx="125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tLang="en-US" sz="1400">
                  <a:latin typeface="Arial" panose="020B0604020202020204" pitchFamily="34" charset="0"/>
                </a:rPr>
                <a:t>Full Text Documents</a:t>
              </a:r>
              <a:r>
                <a:rPr lang="en-US" altLang="en-US">
                  <a:latin typeface="Arial" panose="020B0604020202020204" pitchFamily="34" charset="0"/>
                </a:rPr>
                <a:t> </a:t>
              </a:r>
            </a:p>
          </p:txBody>
        </p:sp>
        <p:sp>
          <p:nvSpPr>
            <p:cNvPr id="74766" name="AutoShape 10"/>
            <p:cNvSpPr>
              <a:spLocks noChangeArrowheads="1"/>
            </p:cNvSpPr>
            <p:nvPr/>
          </p:nvSpPr>
          <p:spPr bwMode="auto">
            <a:xfrm>
              <a:off x="1807" y="864"/>
              <a:ext cx="1968" cy="1501"/>
            </a:xfrm>
            <a:prstGeom prst="roundRect">
              <a:avLst>
                <a:gd name="adj" fmla="val 16667"/>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endParaRPr lang="en-US" altLang="en-US">
                <a:latin typeface="Arial" panose="020B0604020202020204" pitchFamily="34" charset="0"/>
              </a:endParaRPr>
            </a:p>
          </p:txBody>
        </p:sp>
        <p:sp>
          <p:nvSpPr>
            <p:cNvPr id="74767" name="AutoShape 11"/>
            <p:cNvSpPr>
              <a:spLocks noChangeArrowheads="1"/>
            </p:cNvSpPr>
            <p:nvPr/>
          </p:nvSpPr>
          <p:spPr bwMode="auto">
            <a:xfrm>
              <a:off x="1888" y="1308"/>
              <a:ext cx="994" cy="240"/>
            </a:xfrm>
            <a:prstGeom prst="flowChartAlternateProcess">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000">
                  <a:latin typeface="Arial" panose="020B0604020202020204" pitchFamily="34" charset="0"/>
                </a:rPr>
                <a:t>Entity Extraction</a:t>
              </a:r>
            </a:p>
          </p:txBody>
        </p:sp>
        <p:sp>
          <p:nvSpPr>
            <p:cNvPr id="74768" name="AutoShape 12"/>
            <p:cNvSpPr>
              <a:spLocks noChangeArrowheads="1"/>
            </p:cNvSpPr>
            <p:nvPr/>
          </p:nvSpPr>
          <p:spPr bwMode="auto">
            <a:xfrm>
              <a:off x="1888" y="1740"/>
              <a:ext cx="939" cy="336"/>
            </a:xfrm>
            <a:prstGeom prst="flowChartAlternateProcess">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000">
                  <a:latin typeface="Arial" panose="020B0604020202020204" pitchFamily="34" charset="0"/>
                </a:rPr>
                <a:t>Knowledge Warehouse</a:t>
              </a:r>
            </a:p>
            <a:p>
              <a:pPr algn="ctr"/>
              <a:r>
                <a:rPr lang="en-US" altLang="en-US" sz="1000">
                  <a:latin typeface="Arial" panose="020B0604020202020204" pitchFamily="34" charset="0"/>
                </a:rPr>
                <a:t>Creation</a:t>
              </a:r>
            </a:p>
          </p:txBody>
        </p:sp>
        <p:pic>
          <p:nvPicPr>
            <p:cNvPr id="74769" name="Picture 13" descr="ED00212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72" y="1680"/>
              <a:ext cx="629" cy="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70" name="AutoShape 14"/>
            <p:cNvSpPr>
              <a:spLocks noChangeArrowheads="1"/>
            </p:cNvSpPr>
            <p:nvPr/>
          </p:nvSpPr>
          <p:spPr bwMode="auto">
            <a:xfrm>
              <a:off x="3936" y="864"/>
              <a:ext cx="1728" cy="1497"/>
            </a:xfrm>
            <a:prstGeom prst="roundRect">
              <a:avLst>
                <a:gd name="adj" fmla="val 12819"/>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endParaRPr lang="en-US" altLang="en-US">
                <a:latin typeface="Arial" panose="020B0604020202020204" pitchFamily="34" charset="0"/>
              </a:endParaRPr>
            </a:p>
          </p:txBody>
        </p:sp>
        <p:sp>
          <p:nvSpPr>
            <p:cNvPr id="74771" name="AutoShape 15"/>
            <p:cNvSpPr>
              <a:spLocks noChangeArrowheads="1"/>
            </p:cNvSpPr>
            <p:nvPr/>
          </p:nvSpPr>
          <p:spPr bwMode="auto">
            <a:xfrm>
              <a:off x="4032" y="1296"/>
              <a:ext cx="720" cy="240"/>
            </a:xfrm>
            <a:prstGeom prst="flowChartAlternateProcess">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000">
                  <a:latin typeface="Arial" panose="020B0604020202020204" pitchFamily="34" charset="0"/>
                </a:rPr>
                <a:t>Mine Strong </a:t>
              </a:r>
            </a:p>
            <a:p>
              <a:pPr algn="ctr"/>
              <a:r>
                <a:rPr lang="en-US" altLang="en-US" sz="1000">
                  <a:latin typeface="Arial" panose="020B0604020202020204" pitchFamily="34" charset="0"/>
                </a:rPr>
                <a:t>Associations</a:t>
              </a:r>
            </a:p>
          </p:txBody>
        </p:sp>
        <p:pic>
          <p:nvPicPr>
            <p:cNvPr id="74772" name="Picture 16" descr="ED00212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76" y="1680"/>
              <a:ext cx="480"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73" name="AutoShape 17"/>
            <p:cNvSpPr>
              <a:spLocks noChangeArrowheads="1"/>
            </p:cNvSpPr>
            <p:nvPr/>
          </p:nvSpPr>
          <p:spPr bwMode="auto">
            <a:xfrm>
              <a:off x="733" y="2604"/>
              <a:ext cx="1920" cy="1226"/>
            </a:xfrm>
            <a:prstGeom prst="roundRect">
              <a:avLst>
                <a:gd name="adj" fmla="val 16667"/>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74774" name="AutoShape 18"/>
            <p:cNvSpPr>
              <a:spLocks noChangeArrowheads="1"/>
            </p:cNvSpPr>
            <p:nvPr/>
          </p:nvSpPr>
          <p:spPr bwMode="auto">
            <a:xfrm>
              <a:off x="816" y="2832"/>
              <a:ext cx="1440" cy="336"/>
            </a:xfrm>
            <a:prstGeom prst="flowChartAlternateProcess">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000">
                  <a:latin typeface="Arial" panose="020B0604020202020204" pitchFamily="34" charset="0"/>
                </a:rPr>
                <a:t>Hypotheses Generation</a:t>
              </a:r>
            </a:p>
          </p:txBody>
        </p:sp>
        <p:pic>
          <p:nvPicPr>
            <p:cNvPr id="74775" name="Picture 19" descr="PE03515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67" y="2155"/>
              <a:ext cx="310"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76" name="AutoShape 20"/>
            <p:cNvSpPr>
              <a:spLocks noChangeArrowheads="1"/>
            </p:cNvSpPr>
            <p:nvPr/>
          </p:nvSpPr>
          <p:spPr bwMode="auto">
            <a:xfrm>
              <a:off x="1152" y="3360"/>
              <a:ext cx="912" cy="336"/>
            </a:xfrm>
            <a:prstGeom prst="flowChartPunchedCard">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000">
                  <a:latin typeface="Arial" panose="020B0604020202020204" pitchFamily="34" charset="0"/>
                </a:rPr>
                <a:t>Hypotheses</a:t>
              </a:r>
            </a:p>
          </p:txBody>
        </p:sp>
        <p:sp>
          <p:nvSpPr>
            <p:cNvPr id="74777" name="Text Box 21"/>
            <p:cNvSpPr txBox="1">
              <a:spLocks noChangeArrowheads="1"/>
            </p:cNvSpPr>
            <p:nvPr/>
          </p:nvSpPr>
          <p:spPr bwMode="auto">
            <a:xfrm>
              <a:off x="1920" y="896"/>
              <a:ext cx="1692"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spcBef>
                  <a:spcPct val="50000"/>
                </a:spcBef>
              </a:pPr>
              <a:r>
                <a:rPr lang="en-US" altLang="en-US" sz="1600">
                  <a:solidFill>
                    <a:srgbClr val="A50021"/>
                  </a:solidFill>
                  <a:latin typeface="Times New Roman" panose="02020603050405020304" pitchFamily="18" charset="0"/>
                </a:rPr>
                <a:t>Knowledge Warehouse Creation</a:t>
              </a:r>
            </a:p>
          </p:txBody>
        </p:sp>
        <p:sp>
          <p:nvSpPr>
            <p:cNvPr id="74778" name="Text Box 22"/>
            <p:cNvSpPr txBox="1">
              <a:spLocks noChangeArrowheads="1"/>
            </p:cNvSpPr>
            <p:nvPr/>
          </p:nvSpPr>
          <p:spPr bwMode="auto">
            <a:xfrm>
              <a:off x="3984" y="896"/>
              <a:ext cx="1692"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spcBef>
                  <a:spcPct val="50000"/>
                </a:spcBef>
              </a:pPr>
              <a:r>
                <a:rPr lang="en-US" altLang="en-US" sz="1600">
                  <a:solidFill>
                    <a:srgbClr val="A50021"/>
                  </a:solidFill>
                  <a:latin typeface="Times New Roman" panose="02020603050405020304" pitchFamily="18" charset="0"/>
                </a:rPr>
                <a:t>Strong Associations Generation</a:t>
              </a:r>
            </a:p>
          </p:txBody>
        </p:sp>
        <p:sp>
          <p:nvSpPr>
            <p:cNvPr id="74779" name="Text Box 23"/>
            <p:cNvSpPr txBox="1">
              <a:spLocks noChangeArrowheads="1"/>
            </p:cNvSpPr>
            <p:nvPr/>
          </p:nvSpPr>
          <p:spPr bwMode="auto">
            <a:xfrm>
              <a:off x="1071" y="2627"/>
              <a:ext cx="169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spcBef>
                  <a:spcPct val="50000"/>
                </a:spcBef>
              </a:pPr>
              <a:r>
                <a:rPr lang="en-US" altLang="en-US" sz="1600">
                  <a:solidFill>
                    <a:srgbClr val="A50021"/>
                  </a:solidFill>
                  <a:latin typeface="Times New Roman" panose="02020603050405020304" pitchFamily="18" charset="0"/>
                </a:rPr>
                <a:t>Hypotheses Generation</a:t>
              </a:r>
            </a:p>
          </p:txBody>
        </p:sp>
        <p:sp>
          <p:nvSpPr>
            <p:cNvPr id="74780" name="Line 24"/>
            <p:cNvSpPr>
              <a:spLocks noChangeShapeType="1"/>
            </p:cNvSpPr>
            <p:nvPr/>
          </p:nvSpPr>
          <p:spPr bwMode="auto">
            <a:xfrm>
              <a:off x="1264" y="1418"/>
              <a:ext cx="62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4781" name="Line 25"/>
            <p:cNvSpPr>
              <a:spLocks noChangeShapeType="1"/>
            </p:cNvSpPr>
            <p:nvPr/>
          </p:nvSpPr>
          <p:spPr bwMode="auto">
            <a:xfrm>
              <a:off x="2398" y="1551"/>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4782" name="Line 26"/>
            <p:cNvSpPr>
              <a:spLocks noChangeShapeType="1"/>
            </p:cNvSpPr>
            <p:nvPr/>
          </p:nvSpPr>
          <p:spPr bwMode="auto">
            <a:xfrm>
              <a:off x="2832" y="1872"/>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4783" name="Line 27"/>
            <p:cNvSpPr>
              <a:spLocks noChangeShapeType="1"/>
            </p:cNvSpPr>
            <p:nvPr/>
          </p:nvSpPr>
          <p:spPr bwMode="auto">
            <a:xfrm flipV="1">
              <a:off x="3360" y="1440"/>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784" name="Line 28"/>
            <p:cNvSpPr>
              <a:spLocks noChangeShapeType="1"/>
            </p:cNvSpPr>
            <p:nvPr/>
          </p:nvSpPr>
          <p:spPr bwMode="auto">
            <a:xfrm>
              <a:off x="3360" y="1440"/>
              <a:ext cx="6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4785" name="Line 29"/>
            <p:cNvSpPr>
              <a:spLocks noChangeShapeType="1"/>
            </p:cNvSpPr>
            <p:nvPr/>
          </p:nvSpPr>
          <p:spPr bwMode="auto">
            <a:xfrm>
              <a:off x="4388" y="1536"/>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4786" name="Line 32"/>
            <p:cNvSpPr>
              <a:spLocks noChangeShapeType="1"/>
            </p:cNvSpPr>
            <p:nvPr/>
          </p:nvSpPr>
          <p:spPr bwMode="auto">
            <a:xfrm>
              <a:off x="1584" y="3168"/>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4787" name="Rectangle 34"/>
            <p:cNvSpPr>
              <a:spLocks noChangeArrowheads="1"/>
            </p:cNvSpPr>
            <p:nvPr/>
          </p:nvSpPr>
          <p:spPr bwMode="auto">
            <a:xfrm>
              <a:off x="4745" y="1703"/>
              <a:ext cx="659" cy="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en-US" altLang="en-US" sz="1000">
                  <a:latin typeface="Arial" panose="020B0604020202020204" pitchFamily="34" charset="0"/>
                </a:rPr>
                <a:t>Strong Associations</a:t>
              </a:r>
              <a:r>
                <a:rPr lang="en-US" altLang="en-US">
                  <a:latin typeface="Arial" panose="020B0604020202020204" pitchFamily="34" charset="0"/>
                </a:rPr>
                <a:t> </a:t>
              </a:r>
            </a:p>
          </p:txBody>
        </p:sp>
        <p:sp>
          <p:nvSpPr>
            <p:cNvPr id="74788" name="Rectangle 35"/>
            <p:cNvSpPr>
              <a:spLocks noChangeArrowheads="1"/>
            </p:cNvSpPr>
            <p:nvPr/>
          </p:nvSpPr>
          <p:spPr bwMode="auto">
            <a:xfrm>
              <a:off x="3061" y="2016"/>
              <a:ext cx="640" cy="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en-US" altLang="en-US" sz="1000">
                  <a:latin typeface="Arial" panose="020B0604020202020204" pitchFamily="34" charset="0"/>
                </a:rPr>
                <a:t>Knowledge</a:t>
              </a:r>
            </a:p>
            <a:p>
              <a:pPr algn="ctr" eaLnBrk="1" hangingPunct="1"/>
              <a:r>
                <a:rPr lang="en-US" altLang="en-US" sz="1000">
                  <a:latin typeface="Arial" panose="020B0604020202020204" pitchFamily="34" charset="0"/>
                </a:rPr>
                <a:t>Warehouse</a:t>
              </a:r>
              <a:r>
                <a:rPr lang="en-US" altLang="en-US">
                  <a:latin typeface="Arial" panose="020B0604020202020204" pitchFamily="34" charset="0"/>
                </a:rPr>
                <a:t> </a:t>
              </a:r>
            </a:p>
          </p:txBody>
        </p:sp>
        <p:sp>
          <p:nvSpPr>
            <p:cNvPr id="74789" name="AutoShape 37"/>
            <p:cNvSpPr>
              <a:spLocks noChangeArrowheads="1"/>
            </p:cNvSpPr>
            <p:nvPr/>
          </p:nvSpPr>
          <p:spPr bwMode="auto">
            <a:xfrm>
              <a:off x="3284" y="2604"/>
              <a:ext cx="1920" cy="1226"/>
            </a:xfrm>
            <a:prstGeom prst="roundRect">
              <a:avLst>
                <a:gd name="adj" fmla="val 16667"/>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74790" name="AutoShape 38"/>
            <p:cNvSpPr>
              <a:spLocks noChangeArrowheads="1"/>
            </p:cNvSpPr>
            <p:nvPr/>
          </p:nvSpPr>
          <p:spPr bwMode="auto">
            <a:xfrm>
              <a:off x="4184" y="2805"/>
              <a:ext cx="960" cy="240"/>
            </a:xfrm>
            <a:prstGeom prst="flowChartAlternateProcess">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000">
                  <a:latin typeface="Arial" panose="020B0604020202020204" pitchFamily="34" charset="0"/>
                </a:rPr>
                <a:t>Relation Extraction</a:t>
              </a:r>
            </a:p>
          </p:txBody>
        </p:sp>
        <p:sp>
          <p:nvSpPr>
            <p:cNvPr id="74791" name="Line 39"/>
            <p:cNvSpPr>
              <a:spLocks noChangeShapeType="1"/>
            </p:cNvSpPr>
            <p:nvPr/>
          </p:nvSpPr>
          <p:spPr bwMode="auto">
            <a:xfrm>
              <a:off x="4416" y="2028"/>
              <a:ext cx="0" cy="76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74792" name="Picture 40" descr="ED00212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56" y="2791"/>
              <a:ext cx="33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93" name="Line 41"/>
            <p:cNvSpPr>
              <a:spLocks noChangeShapeType="1"/>
            </p:cNvSpPr>
            <p:nvPr/>
          </p:nvSpPr>
          <p:spPr bwMode="auto">
            <a:xfrm flipH="1">
              <a:off x="3775" y="2971"/>
              <a:ext cx="38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4794" name="Line 42"/>
            <p:cNvSpPr>
              <a:spLocks noChangeShapeType="1"/>
            </p:cNvSpPr>
            <p:nvPr/>
          </p:nvSpPr>
          <p:spPr bwMode="auto">
            <a:xfrm>
              <a:off x="1224" y="2352"/>
              <a:ext cx="0" cy="48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4795" name="Rectangle 43"/>
            <p:cNvSpPr>
              <a:spLocks noChangeArrowheads="1"/>
            </p:cNvSpPr>
            <p:nvPr/>
          </p:nvSpPr>
          <p:spPr bwMode="auto">
            <a:xfrm>
              <a:off x="1324" y="2258"/>
              <a:ext cx="66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tLang="en-US" sz="1000">
                  <a:latin typeface="Arial" panose="020B0604020202020204" pitchFamily="34" charset="0"/>
                </a:rPr>
                <a:t>Requirements</a:t>
              </a:r>
              <a:r>
                <a:rPr lang="en-US" altLang="en-US">
                  <a:latin typeface="Arial" panose="020B0604020202020204" pitchFamily="34" charset="0"/>
                </a:rPr>
                <a:t> </a:t>
              </a:r>
            </a:p>
          </p:txBody>
        </p:sp>
        <p:sp>
          <p:nvSpPr>
            <p:cNvPr id="74796" name="Rectangle 44"/>
            <p:cNvSpPr>
              <a:spLocks noChangeArrowheads="1"/>
            </p:cNvSpPr>
            <p:nvPr/>
          </p:nvSpPr>
          <p:spPr bwMode="auto">
            <a:xfrm>
              <a:off x="3739" y="3258"/>
              <a:ext cx="1057"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spcBef>
                  <a:spcPct val="50000"/>
                </a:spcBef>
              </a:pPr>
              <a:r>
                <a:rPr lang="en-US" altLang="en-US" sz="1000">
                  <a:latin typeface="Arial" panose="020B0604020202020204" pitchFamily="34" charset="0"/>
                </a:rPr>
                <a:t>Strong and Semantically Related Associations</a:t>
              </a:r>
              <a:r>
                <a:rPr lang="en-US" altLang="en-US">
                  <a:latin typeface="Arial" panose="020B0604020202020204" pitchFamily="34" charset="0"/>
                </a:rPr>
                <a:t> </a:t>
              </a:r>
            </a:p>
          </p:txBody>
        </p:sp>
        <p:sp>
          <p:nvSpPr>
            <p:cNvPr id="74797" name="Line 33"/>
            <p:cNvSpPr>
              <a:spLocks noChangeShapeType="1"/>
            </p:cNvSpPr>
            <p:nvPr/>
          </p:nvSpPr>
          <p:spPr bwMode="auto">
            <a:xfrm flipH="1">
              <a:off x="2245" y="2976"/>
              <a:ext cx="1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6" name="TextBox 45"/>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sp>
        <p:nvSpPr>
          <p:cNvPr id="74760" name="AutoShape 15"/>
          <p:cNvSpPr>
            <a:spLocks noChangeArrowheads="1"/>
          </p:cNvSpPr>
          <p:nvPr/>
        </p:nvSpPr>
        <p:spPr bwMode="auto">
          <a:xfrm>
            <a:off x="1066800" y="3352800"/>
            <a:ext cx="1074738" cy="330200"/>
          </a:xfrm>
          <a:prstGeom prst="flowChartAlternateProcess">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000">
                <a:latin typeface="Arial" panose="020B0604020202020204" pitchFamily="34" charset="0"/>
              </a:rPr>
              <a:t>Cataloging</a:t>
            </a:r>
          </a:p>
        </p:txBody>
      </p:sp>
      <p:sp>
        <p:nvSpPr>
          <p:cNvPr id="74761" name="Line 42"/>
          <p:cNvSpPr>
            <a:spLocks noChangeShapeType="1"/>
          </p:cNvSpPr>
          <p:nvPr/>
        </p:nvSpPr>
        <p:spPr bwMode="auto">
          <a:xfrm>
            <a:off x="1600200" y="3657600"/>
            <a:ext cx="0" cy="1117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4762" name="Line 24"/>
          <p:cNvSpPr>
            <a:spLocks noChangeShapeType="1"/>
          </p:cNvSpPr>
          <p:nvPr/>
        </p:nvSpPr>
        <p:spPr bwMode="auto">
          <a:xfrm>
            <a:off x="2133600" y="35052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50" name="Picture 49">
            <a:extLst>
              <a:ext uri="{FF2B5EF4-FFF2-40B4-BE49-F238E27FC236}">
                <a16:creationId xmlns:a16="http://schemas.microsoft.com/office/drawing/2014/main" id="{49539FC8-5FE5-4009-97AF-5C6391CBAF42}"/>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51" name="Date Placeholder 7">
            <a:extLst>
              <a:ext uri="{FF2B5EF4-FFF2-40B4-BE49-F238E27FC236}">
                <a16:creationId xmlns:a16="http://schemas.microsoft.com/office/drawing/2014/main" id="{FA940E3E-F948-44C3-A313-48DF02786DDB}"/>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D54009C-3468-47FB-83F7-C5282376C84D}" type="slidenum">
              <a:rPr lang="en-US" altLang="en-US"/>
              <a:pPr/>
              <a:t>36</a:t>
            </a:fld>
            <a:endParaRPr lang="en-US" altLang="en-US"/>
          </a:p>
        </p:txBody>
      </p:sp>
      <p:sp>
        <p:nvSpPr>
          <p:cNvPr id="76804" name="Rectangle 2"/>
          <p:cNvSpPr>
            <a:spLocks noGrp="1" noChangeArrowheads="1"/>
          </p:cNvSpPr>
          <p:nvPr>
            <p:ph type="title"/>
          </p:nvPr>
        </p:nvSpPr>
        <p:spPr/>
        <p:txBody>
          <a:bodyPr/>
          <a:lstStyle/>
          <a:p>
            <a:pPr eaLnBrk="1" hangingPunct="1"/>
            <a:r>
              <a:rPr lang="en-US" altLang="en-US" sz="2500"/>
              <a:t>Information Extraction</a:t>
            </a:r>
          </a:p>
        </p:txBody>
      </p:sp>
      <p:sp>
        <p:nvSpPr>
          <p:cNvPr id="76805" name="Rectangle 3"/>
          <p:cNvSpPr>
            <a:spLocks noGrp="1" noChangeArrowheads="1"/>
          </p:cNvSpPr>
          <p:nvPr>
            <p:ph type="body" idx="1"/>
          </p:nvPr>
        </p:nvSpPr>
        <p:spPr/>
        <p:txBody>
          <a:bodyPr/>
          <a:lstStyle/>
          <a:p>
            <a:pPr eaLnBrk="1" hangingPunct="1"/>
            <a:r>
              <a:rPr lang="en-US" altLang="en-US" sz="1900"/>
              <a:t>The Information Extraction (IE) task: from each text in a set of </a:t>
            </a:r>
            <a:r>
              <a:rPr lang="en-US" altLang="en-US" sz="1900" i="1">
                <a:solidFill>
                  <a:schemeClr val="accent2"/>
                </a:solidFill>
              </a:rPr>
              <a:t>natural language</a:t>
            </a:r>
            <a:r>
              <a:rPr lang="en-US" altLang="en-US" sz="1900" i="1"/>
              <a:t> texts</a:t>
            </a:r>
            <a:r>
              <a:rPr lang="en-US" altLang="en-US" sz="1900"/>
              <a:t> extract information about predefined classes of entities and relationships and place this information into a template or database record.</a:t>
            </a:r>
          </a:p>
          <a:p>
            <a:pPr lvl="1" eaLnBrk="1" hangingPunct="1">
              <a:buFont typeface="Wingdings" panose="05000000000000000000" pitchFamily="2" charset="2"/>
              <a:buNone/>
            </a:pPr>
            <a:r>
              <a:rPr lang="en-US" altLang="en-US" sz="1700"/>
              <a:t>	E.g. from financial newswire stories identify those dealing with management succession events and extract from them details of organizations and persons, the post being assumed or  vacated, the reason for vacancy, etc.</a:t>
            </a:r>
          </a:p>
          <a:p>
            <a:pPr lvl="1" eaLnBrk="1" hangingPunct="1">
              <a:buFont typeface="Wingdings" panose="05000000000000000000" pitchFamily="2" charset="2"/>
              <a:buNone/>
            </a:pPr>
            <a:endParaRPr lang="en-US" altLang="en-US" sz="1700"/>
          </a:p>
          <a:p>
            <a:pPr eaLnBrk="1" hangingPunct="1"/>
            <a:r>
              <a:rPr lang="en-US" altLang="en-US" sz="1900"/>
              <a:t>IE may also be described as the activity of populating a structured information repository (database) from an unstructured, or free text, information source.</a:t>
            </a:r>
          </a:p>
          <a:p>
            <a:pPr eaLnBrk="1" hangingPunct="1">
              <a:buFont typeface="Wingdings" panose="05000000000000000000" pitchFamily="2" charset="2"/>
              <a:buNone/>
            </a:pPr>
            <a:endParaRPr lang="en-US" altLang="en-US" sz="1900"/>
          </a:p>
          <a:p>
            <a:pPr eaLnBrk="1" hangingPunct="1"/>
            <a:endParaRPr lang="en-US" altLang="en-US" sz="1900"/>
          </a:p>
        </p:txBody>
      </p:sp>
      <p:sp>
        <p:nvSpPr>
          <p:cNvPr id="7" name="TextBox 6"/>
          <p:cNvSpPr txBox="1"/>
          <p:nvPr/>
        </p:nvSpPr>
        <p:spPr>
          <a:xfrm>
            <a:off x="0" y="-1270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2061BC9C-5D5C-47E3-A421-9827D30C159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31E3E1B9-540E-4978-8CB6-B183EAA36D17}"/>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DA0B1B9-EA06-4569-8C73-3160BB98ABB3}" type="slidenum">
              <a:rPr lang="en-US" altLang="en-US"/>
              <a:pPr/>
              <a:t>37</a:t>
            </a:fld>
            <a:endParaRPr lang="en-US" altLang="en-US"/>
          </a:p>
        </p:txBody>
      </p:sp>
      <p:sp>
        <p:nvSpPr>
          <p:cNvPr id="78852" name="Rectangle 2"/>
          <p:cNvSpPr>
            <a:spLocks noGrp="1" noChangeArrowheads="1"/>
          </p:cNvSpPr>
          <p:nvPr>
            <p:ph type="title"/>
          </p:nvPr>
        </p:nvSpPr>
        <p:spPr>
          <a:xfrm>
            <a:off x="574675" y="990600"/>
            <a:ext cx="8001000" cy="530225"/>
          </a:xfrm>
        </p:spPr>
        <p:txBody>
          <a:bodyPr/>
          <a:lstStyle/>
          <a:p>
            <a:pPr eaLnBrk="1" hangingPunct="1"/>
            <a:r>
              <a:rPr lang="en-US" altLang="en-US" sz="2500"/>
              <a:t>Information Extraction</a:t>
            </a:r>
          </a:p>
        </p:txBody>
      </p:sp>
      <p:sp>
        <p:nvSpPr>
          <p:cNvPr id="78853"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1900"/>
              <a:t>  The resulting structured database is then used for:</a:t>
            </a:r>
          </a:p>
          <a:p>
            <a:pPr eaLnBrk="1" hangingPunct="1"/>
            <a:r>
              <a:rPr lang="en-US" altLang="en-US" sz="1900"/>
              <a:t> searching or analysis using conventional database queries</a:t>
            </a:r>
          </a:p>
          <a:p>
            <a:pPr eaLnBrk="1" hangingPunct="1"/>
            <a:r>
              <a:rPr lang="en-US" altLang="en-US" sz="1900"/>
              <a:t> data-mining</a:t>
            </a:r>
          </a:p>
          <a:p>
            <a:pPr eaLnBrk="1" hangingPunct="1"/>
            <a:r>
              <a:rPr lang="en-US" altLang="en-US" sz="1900"/>
              <a:t> generating a summary (perhaps in another language)</a:t>
            </a:r>
          </a:p>
          <a:p>
            <a:pPr eaLnBrk="1" hangingPunct="1"/>
            <a:endParaRPr lang="en-US" altLang="en-US" sz="1900"/>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8247662B-8714-48F1-9043-E022B8EE0FC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7C71FB02-A6A4-404B-8BB4-19899628C960}"/>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5CCA121-CC9B-4B37-A254-5CFB8150F6FC}" type="slidenum">
              <a:rPr lang="en-US" altLang="en-US"/>
              <a:pPr/>
              <a:t>38</a:t>
            </a:fld>
            <a:endParaRPr lang="en-US" altLang="en-US"/>
          </a:p>
        </p:txBody>
      </p:sp>
      <p:sp>
        <p:nvSpPr>
          <p:cNvPr id="80900" name="Rectangle 2"/>
          <p:cNvSpPr>
            <a:spLocks noGrp="1" noChangeArrowheads="1"/>
          </p:cNvSpPr>
          <p:nvPr>
            <p:ph type="title"/>
          </p:nvPr>
        </p:nvSpPr>
        <p:spPr/>
        <p:txBody>
          <a:bodyPr/>
          <a:lstStyle/>
          <a:p>
            <a:pPr eaLnBrk="1" hangingPunct="1"/>
            <a:r>
              <a:rPr lang="en-US" altLang="en-US" sz="2500"/>
              <a:t>Entity Extraction Example</a:t>
            </a:r>
          </a:p>
        </p:txBody>
      </p:sp>
      <p:sp>
        <p:nvSpPr>
          <p:cNvPr id="80901" name="Rectangle 3"/>
          <p:cNvSpPr>
            <a:spLocks noGrp="1" noChangeArrowheads="1"/>
          </p:cNvSpPr>
          <p:nvPr>
            <p:ph type="body" idx="1"/>
          </p:nvPr>
        </p:nvSpPr>
        <p:spPr/>
        <p:txBody>
          <a:bodyPr/>
          <a:lstStyle/>
          <a:p>
            <a:pPr eaLnBrk="1" hangingPunct="1"/>
            <a:r>
              <a:rPr lang="en-US" altLang="en-US" sz="1900" i="1"/>
              <a:t>Bill gates spoke at the annual meeting of Microsoft in Seattle.									People:		 Organization:		Places</a:t>
            </a:r>
            <a:r>
              <a:rPr lang="en-US" altLang="en-US" sz="1900"/>
              <a:t>:</a:t>
            </a:r>
            <a:r>
              <a:rPr lang="en-US" altLang="en-US" sz="1900" i="1"/>
              <a:t> 		Bill gates	   Microsoft  		Seattle</a:t>
            </a:r>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537F85F6-D519-4EFB-8916-5125202E881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89B2F148-8F5E-4DCB-A7C0-007A5CF64BA6}"/>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DB700812-CDB3-4042-B941-3F91BC0364D1}" type="slidenum">
              <a:rPr lang="en-US" altLang="en-US"/>
              <a:pPr/>
              <a:t>39</a:t>
            </a:fld>
            <a:endParaRPr lang="en-US" altLang="en-US"/>
          </a:p>
        </p:txBody>
      </p:sp>
      <p:sp>
        <p:nvSpPr>
          <p:cNvPr id="82948" name="Rectangle 2"/>
          <p:cNvSpPr>
            <a:spLocks noGrp="1" noChangeArrowheads="1"/>
          </p:cNvSpPr>
          <p:nvPr>
            <p:ph type="title"/>
          </p:nvPr>
        </p:nvSpPr>
        <p:spPr>
          <a:xfrm>
            <a:off x="574675" y="990600"/>
            <a:ext cx="8001000" cy="530225"/>
          </a:xfrm>
        </p:spPr>
        <p:txBody>
          <a:bodyPr/>
          <a:lstStyle/>
          <a:p>
            <a:pPr eaLnBrk="1" hangingPunct="1"/>
            <a:r>
              <a:rPr lang="en-US" altLang="en-US" sz="2500"/>
              <a:t>What IE is NOT: Information Retrieval</a:t>
            </a:r>
            <a:endParaRPr lang="en-US" altLang="en-US" sz="3400"/>
          </a:p>
        </p:txBody>
      </p:sp>
      <p:sp>
        <p:nvSpPr>
          <p:cNvPr id="82949" name="Rectangle 3"/>
          <p:cNvSpPr>
            <a:spLocks noGrp="1" noChangeArrowheads="1"/>
          </p:cNvSpPr>
          <p:nvPr>
            <p:ph type="body" idx="1"/>
          </p:nvPr>
        </p:nvSpPr>
        <p:spPr/>
        <p:txBody>
          <a:bodyPr/>
          <a:lstStyle/>
          <a:p>
            <a:pPr eaLnBrk="1" hangingPunct="1">
              <a:lnSpc>
                <a:spcPct val="90000"/>
              </a:lnSpc>
            </a:pPr>
            <a:r>
              <a:rPr lang="en-US" altLang="en-US" sz="2100"/>
              <a:t>The Information Retrieval (IR) task: given a user query and a document collection retrieve that subset of documents from the collection which are relevant to the user's query.</a:t>
            </a:r>
          </a:p>
          <a:p>
            <a:pPr eaLnBrk="1" hangingPunct="1">
              <a:lnSpc>
                <a:spcPct val="90000"/>
              </a:lnSpc>
              <a:buFont typeface="Wingdings" panose="05000000000000000000" pitchFamily="2" charset="2"/>
              <a:buNone/>
            </a:pPr>
            <a:endParaRPr lang="en-US" altLang="en-US" sz="2100"/>
          </a:p>
          <a:p>
            <a:pPr eaLnBrk="1" hangingPunct="1">
              <a:lnSpc>
                <a:spcPct val="90000"/>
              </a:lnSpc>
            </a:pPr>
            <a:r>
              <a:rPr lang="en-US" altLang="en-US" sz="2100"/>
              <a:t> E.g. given the query </a:t>
            </a:r>
            <a:r>
              <a:rPr lang="en-US" altLang="en-US" sz="2100" i="1"/>
              <a:t>management succession</a:t>
            </a:r>
            <a:r>
              <a:rPr lang="en-US" altLang="en-US" sz="2100"/>
              <a:t> </a:t>
            </a:r>
            <a:endParaRPr lang="en-US" altLang="en-US" sz="2100" i="1"/>
          </a:p>
          <a:p>
            <a:pPr eaLnBrk="1" hangingPunct="1">
              <a:lnSpc>
                <a:spcPct val="90000"/>
              </a:lnSpc>
              <a:buFont typeface="Wingdings" panose="05000000000000000000" pitchFamily="2" charset="2"/>
              <a:buNone/>
            </a:pPr>
            <a:r>
              <a:rPr lang="en-US" altLang="en-US" sz="2100"/>
              <a:t>	return those documents in last year's </a:t>
            </a:r>
            <a:r>
              <a:rPr lang="en-US" altLang="en-US" sz="2100" i="1"/>
              <a:t>Wall Street Journal </a:t>
            </a:r>
            <a:r>
              <a:rPr lang="en-US" altLang="en-US" sz="2100"/>
              <a:t>pertaining to management succession events.</a:t>
            </a:r>
          </a:p>
          <a:p>
            <a:pPr eaLnBrk="1" hangingPunct="1">
              <a:lnSpc>
                <a:spcPct val="90000"/>
              </a:lnSpc>
              <a:buFont typeface="Wingdings" panose="05000000000000000000" pitchFamily="2" charset="2"/>
              <a:buNone/>
            </a:pPr>
            <a:endParaRPr lang="en-US" altLang="en-US" sz="2100"/>
          </a:p>
          <a:p>
            <a:pPr eaLnBrk="1" hangingPunct="1">
              <a:lnSpc>
                <a:spcPct val="90000"/>
              </a:lnSpc>
            </a:pPr>
            <a:r>
              <a:rPr lang="en-US" altLang="en-US" sz="2100"/>
              <a:t> Once the IR system returns the documents, the user browses the selected documents in order to fulfill his or her information need.</a:t>
            </a:r>
          </a:p>
          <a:p>
            <a:pPr eaLnBrk="1" hangingPunct="1">
              <a:lnSpc>
                <a:spcPct val="90000"/>
              </a:lnSpc>
            </a:pPr>
            <a:endParaRPr lang="en-US" altLang="en-US" sz="2100"/>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70FE7299-22C0-4D16-9525-8B3E08916C4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067B6404-6466-4B61-99FD-90E681067451}"/>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F7B2B03-E8E9-48E2-BAFA-022FFA551F34}" type="slidenum">
              <a:rPr lang="en-US" altLang="en-US"/>
              <a:pPr/>
              <a:t>4</a:t>
            </a:fld>
            <a:endParaRPr lang="en-US" altLang="en-US"/>
          </a:p>
        </p:txBody>
      </p:sp>
      <p:sp>
        <p:nvSpPr>
          <p:cNvPr id="11268" name="Rectangle 2"/>
          <p:cNvSpPr>
            <a:spLocks noGrp="1" noChangeArrowheads="1"/>
          </p:cNvSpPr>
          <p:nvPr>
            <p:ph type="title"/>
          </p:nvPr>
        </p:nvSpPr>
        <p:spPr/>
        <p:txBody>
          <a:bodyPr/>
          <a:lstStyle/>
          <a:p>
            <a:pPr eaLnBrk="1" hangingPunct="1"/>
            <a:r>
              <a:rPr lang="en-US" altLang="en-US" sz="2500"/>
              <a:t>What is Text Mining ?</a:t>
            </a:r>
          </a:p>
        </p:txBody>
      </p:sp>
      <p:sp>
        <p:nvSpPr>
          <p:cNvPr id="11269" name="Rectangle 3"/>
          <p:cNvSpPr>
            <a:spLocks noGrp="1" noChangeArrowheads="1"/>
          </p:cNvSpPr>
          <p:nvPr>
            <p:ph type="body" idx="1"/>
          </p:nvPr>
        </p:nvSpPr>
        <p:spPr/>
        <p:txBody>
          <a:bodyPr/>
          <a:lstStyle/>
          <a:p>
            <a:pPr eaLnBrk="1" hangingPunct="1"/>
            <a:r>
              <a:rPr lang="en-US" altLang="en-US" sz="2100"/>
              <a:t>Text Mining is the science that discovers knowledge in texts.</a:t>
            </a:r>
          </a:p>
          <a:p>
            <a:pPr eaLnBrk="1" hangingPunct="1"/>
            <a:r>
              <a:rPr lang="en-US" altLang="en-US" sz="2100"/>
              <a:t>The Knowledge extracted will be able to modify the behavior of a human or an agent. I call it as “Actionable Knowledge”.</a:t>
            </a:r>
          </a:p>
          <a:p>
            <a:pPr eaLnBrk="1" hangingPunct="1"/>
            <a:r>
              <a:rPr lang="en-US" altLang="en-US" sz="2100"/>
              <a:t>Discovering potentially useful and previously unknown knowledge.</a:t>
            </a:r>
          </a:p>
          <a:p>
            <a:pPr eaLnBrk="1" hangingPunct="1"/>
            <a:r>
              <a:rPr lang="en-US" altLang="en-US" sz="2100"/>
              <a:t>Mining is done on a </a:t>
            </a:r>
            <a:r>
              <a:rPr lang="en-US" altLang="en-US" sz="2100" b="1" i="1"/>
              <a:t>large</a:t>
            </a:r>
            <a:r>
              <a:rPr lang="en-US" altLang="en-US" sz="2100"/>
              <a:t> collection of documents.</a:t>
            </a:r>
          </a:p>
          <a:p>
            <a:pPr eaLnBrk="1" hangingPunct="1"/>
            <a:r>
              <a:rPr lang="en-US" altLang="en-US" sz="2100"/>
              <a:t>What is </a:t>
            </a:r>
            <a:r>
              <a:rPr lang="en-US" altLang="en-US" sz="2100" b="1" i="1"/>
              <a:t>Knowledge</a:t>
            </a:r>
            <a:r>
              <a:rPr lang="en-US" altLang="en-US" sz="2100"/>
              <a:t>?					 	OR							</a:t>
            </a:r>
          </a:p>
          <a:p>
            <a:pPr eaLnBrk="1" hangingPunct="1"/>
            <a:r>
              <a:rPr lang="en-US" altLang="en-US" sz="2100"/>
              <a:t>What is not </a:t>
            </a:r>
            <a:r>
              <a:rPr lang="en-US" altLang="en-US" sz="2100" b="1" i="1"/>
              <a:t>Knowledge</a:t>
            </a:r>
            <a:r>
              <a:rPr lang="en-US" altLang="en-US" sz="2100"/>
              <a:t>?	</a:t>
            </a:r>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B91B03D6-A639-48DE-B31E-8318668FBF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31C28D06-E52B-4052-A043-B60A4777C28F}"/>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CA19487F-BD89-49DC-82F7-CC11559108DB}" type="slidenum">
              <a:rPr lang="en-US" altLang="en-US"/>
              <a:pPr/>
              <a:t>40</a:t>
            </a:fld>
            <a:endParaRPr lang="en-US" altLang="en-US"/>
          </a:p>
        </p:txBody>
      </p:sp>
      <p:sp>
        <p:nvSpPr>
          <p:cNvPr id="84996" name="Rectangle 2"/>
          <p:cNvSpPr>
            <a:spLocks noGrp="1" noChangeArrowheads="1"/>
          </p:cNvSpPr>
          <p:nvPr>
            <p:ph type="title"/>
          </p:nvPr>
        </p:nvSpPr>
        <p:spPr>
          <a:xfrm>
            <a:off x="574675" y="990600"/>
            <a:ext cx="8001000" cy="530225"/>
          </a:xfrm>
        </p:spPr>
        <p:txBody>
          <a:bodyPr/>
          <a:lstStyle/>
          <a:p>
            <a:pPr eaLnBrk="1" hangingPunct="1"/>
            <a:r>
              <a:rPr lang="en-US" altLang="en-US" sz="2500"/>
              <a:t>The Contrast Between IR and IE: Goals</a:t>
            </a:r>
          </a:p>
        </p:txBody>
      </p:sp>
      <p:sp>
        <p:nvSpPr>
          <p:cNvPr id="84997" name="Rectangle 3"/>
          <p:cNvSpPr>
            <a:spLocks noGrp="1" noChangeArrowheads="1"/>
          </p:cNvSpPr>
          <p:nvPr>
            <p:ph type="body" idx="1"/>
          </p:nvPr>
        </p:nvSpPr>
        <p:spPr/>
        <p:txBody>
          <a:bodyPr/>
          <a:lstStyle/>
          <a:p>
            <a:pPr eaLnBrk="1" hangingPunct="1"/>
            <a:r>
              <a:rPr lang="en-US" altLang="en-US" sz="1900"/>
              <a:t>IR retrieves relevant documents from collections</a:t>
            </a:r>
          </a:p>
          <a:p>
            <a:pPr eaLnBrk="1" hangingPunct="1">
              <a:buFont typeface="Wingdings" panose="05000000000000000000" pitchFamily="2" charset="2"/>
              <a:buNone/>
            </a:pPr>
            <a:r>
              <a:rPr lang="en-US" altLang="en-US" sz="1900"/>
              <a:t>	IE extracts relevant information from documents</a:t>
            </a:r>
          </a:p>
          <a:p>
            <a:pPr eaLnBrk="1" hangingPunct="1"/>
            <a:r>
              <a:rPr lang="en-US" altLang="en-US" sz="1900"/>
              <a:t> IR delivers documents to the user</a:t>
            </a:r>
          </a:p>
          <a:p>
            <a:pPr eaLnBrk="1" hangingPunct="1">
              <a:buFont typeface="Wingdings" panose="05000000000000000000" pitchFamily="2" charset="2"/>
              <a:buNone/>
            </a:pPr>
            <a:r>
              <a:rPr lang="en-US" altLang="en-US" sz="1900"/>
              <a:t>	IE delivers facts to the user/other applications</a:t>
            </a:r>
          </a:p>
          <a:p>
            <a:pPr eaLnBrk="1" hangingPunct="1"/>
            <a:endParaRPr lang="en-US" altLang="en-US" sz="1900"/>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CBC5BF80-82DA-4B1F-93F9-308A8CAFDFF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6A6FD231-1089-4EA6-A991-F21777E20302}"/>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36F0F6F-4F24-4650-B609-A7C6D8DA93A8}" type="slidenum">
              <a:rPr lang="en-US" altLang="en-US"/>
              <a:pPr/>
              <a:t>41</a:t>
            </a:fld>
            <a:endParaRPr lang="en-US" altLang="en-US"/>
          </a:p>
        </p:txBody>
      </p:sp>
      <p:sp>
        <p:nvSpPr>
          <p:cNvPr id="87044" name="Rectangle 2"/>
          <p:cNvSpPr>
            <a:spLocks noGrp="1" noChangeArrowheads="1"/>
          </p:cNvSpPr>
          <p:nvPr>
            <p:ph type="title"/>
          </p:nvPr>
        </p:nvSpPr>
        <p:spPr>
          <a:xfrm>
            <a:off x="574675" y="990600"/>
            <a:ext cx="8001000" cy="530225"/>
          </a:xfrm>
        </p:spPr>
        <p:txBody>
          <a:bodyPr/>
          <a:lstStyle/>
          <a:p>
            <a:pPr eaLnBrk="1" hangingPunct="1"/>
            <a:r>
              <a:rPr lang="en-US" altLang="en-US" sz="2500"/>
              <a:t>Medical Entity Extraction</a:t>
            </a:r>
          </a:p>
        </p:txBody>
      </p:sp>
      <p:sp>
        <p:nvSpPr>
          <p:cNvPr id="87045" name="Rectangle 3"/>
          <p:cNvSpPr>
            <a:spLocks noGrp="1" noChangeArrowheads="1"/>
          </p:cNvSpPr>
          <p:nvPr>
            <p:ph type="body" idx="1"/>
          </p:nvPr>
        </p:nvSpPr>
        <p:spPr/>
        <p:txBody>
          <a:bodyPr/>
          <a:lstStyle/>
          <a:p>
            <a:pPr eaLnBrk="1" hangingPunct="1">
              <a:lnSpc>
                <a:spcPct val="80000"/>
              </a:lnSpc>
            </a:pPr>
            <a:r>
              <a:rPr lang="en-US" altLang="en-US" sz="1900"/>
              <a:t>Entity Extraction: Extract medical concepts (phrases) from the text.</a:t>
            </a:r>
          </a:p>
          <a:p>
            <a:pPr eaLnBrk="1" hangingPunct="1">
              <a:lnSpc>
                <a:spcPct val="80000"/>
              </a:lnSpc>
              <a:buFont typeface="Wingdings" panose="05000000000000000000" pitchFamily="2" charset="2"/>
              <a:buNone/>
            </a:pPr>
            <a:r>
              <a:rPr lang="en-US" altLang="en-US" sz="1900"/>
              <a:t>	Example: “Current cervical cancer screening approaches are based on cytology supplemented by human papillomavirus (HPV) testing in some settings”. </a:t>
            </a:r>
          </a:p>
          <a:p>
            <a:pPr eaLnBrk="1" hangingPunct="1">
              <a:lnSpc>
                <a:spcPct val="80000"/>
              </a:lnSpc>
              <a:buFont typeface="Wingdings" panose="05000000000000000000" pitchFamily="2" charset="2"/>
              <a:buNone/>
            </a:pPr>
            <a:r>
              <a:rPr lang="en-US" altLang="en-US" sz="1900"/>
              <a:t>     Goal is to extract:</a:t>
            </a:r>
          </a:p>
          <a:p>
            <a:pPr eaLnBrk="1" hangingPunct="1">
              <a:lnSpc>
                <a:spcPct val="80000"/>
              </a:lnSpc>
              <a:buFont typeface="Wingdings" panose="05000000000000000000" pitchFamily="2" charset="2"/>
              <a:buNone/>
            </a:pPr>
            <a:r>
              <a:rPr lang="en-US" altLang="en-US" sz="1900"/>
              <a:t>     1. cancer</a:t>
            </a:r>
          </a:p>
          <a:p>
            <a:pPr eaLnBrk="1" hangingPunct="1">
              <a:lnSpc>
                <a:spcPct val="80000"/>
              </a:lnSpc>
              <a:buFont typeface="Wingdings" panose="05000000000000000000" pitchFamily="2" charset="2"/>
              <a:buNone/>
            </a:pPr>
            <a:r>
              <a:rPr lang="en-US" altLang="en-US" sz="1900"/>
              <a:t>     2. cytology</a:t>
            </a:r>
          </a:p>
          <a:p>
            <a:pPr eaLnBrk="1" hangingPunct="1">
              <a:lnSpc>
                <a:spcPct val="80000"/>
              </a:lnSpc>
              <a:buFont typeface="Wingdings" panose="05000000000000000000" pitchFamily="2" charset="2"/>
              <a:buNone/>
            </a:pPr>
            <a:r>
              <a:rPr lang="en-US" altLang="en-US" sz="1900"/>
              <a:t>     3. human papillomavirus </a:t>
            </a:r>
          </a:p>
          <a:p>
            <a:pPr eaLnBrk="1" hangingPunct="1">
              <a:lnSpc>
                <a:spcPct val="80000"/>
              </a:lnSpc>
              <a:buFont typeface="Wingdings" panose="05000000000000000000" pitchFamily="2" charset="2"/>
              <a:buNone/>
            </a:pPr>
            <a:endParaRPr lang="en-US" altLang="en-US" sz="1900"/>
          </a:p>
          <a:p>
            <a:pPr eaLnBrk="1" hangingPunct="1">
              <a:lnSpc>
                <a:spcPct val="80000"/>
              </a:lnSpc>
              <a:buFont typeface="Wingdings" panose="05000000000000000000" pitchFamily="2" charset="2"/>
              <a:buNone/>
            </a:pPr>
            <a:endParaRPr lang="en-US" altLang="en-US" sz="1900"/>
          </a:p>
          <a:p>
            <a:pPr eaLnBrk="1" hangingPunct="1">
              <a:lnSpc>
                <a:spcPct val="80000"/>
              </a:lnSpc>
            </a:pPr>
            <a:r>
              <a:rPr lang="en-US" altLang="en-US" sz="1900"/>
              <a:t>We have a huge dictionary in the form of Metathesaurus and there are many sources such as iProLink, DrugBank.</a:t>
            </a:r>
          </a:p>
          <a:p>
            <a:pPr eaLnBrk="1" hangingPunct="1">
              <a:lnSpc>
                <a:spcPct val="80000"/>
              </a:lnSpc>
            </a:pPr>
            <a:endParaRPr lang="en-US" altLang="en-US" sz="1900"/>
          </a:p>
          <a:p>
            <a:pPr eaLnBrk="1" hangingPunct="1">
              <a:lnSpc>
                <a:spcPct val="80000"/>
              </a:lnSpc>
              <a:buFont typeface="Wingdings" panose="05000000000000000000" pitchFamily="2" charset="2"/>
              <a:buNone/>
            </a:pPr>
            <a:r>
              <a:rPr lang="en-US" altLang="en-US" sz="1900"/>
              <a:t>	</a:t>
            </a:r>
          </a:p>
          <a:p>
            <a:pPr eaLnBrk="1" hangingPunct="1">
              <a:lnSpc>
                <a:spcPct val="80000"/>
              </a:lnSpc>
              <a:buFont typeface="Wingdings" panose="05000000000000000000" pitchFamily="2" charset="2"/>
              <a:buNone/>
            </a:pPr>
            <a:endParaRPr lang="en-US" altLang="en-US" sz="1900"/>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4EB2C476-5B03-4729-BB27-143BD74FF77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1A2D706C-F8CD-4DB8-83D7-EDCF02C3167B}"/>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C2CC0576-8399-4A78-9B84-D8EBDE91019F}" type="slidenum">
              <a:rPr lang="en-US" altLang="en-US"/>
              <a:pPr/>
              <a:t>42</a:t>
            </a:fld>
            <a:endParaRPr lang="en-US" altLang="en-US"/>
          </a:p>
        </p:txBody>
      </p:sp>
      <p:sp>
        <p:nvSpPr>
          <p:cNvPr id="89092" name="Rectangle 2"/>
          <p:cNvSpPr>
            <a:spLocks noGrp="1" noChangeArrowheads="1"/>
          </p:cNvSpPr>
          <p:nvPr>
            <p:ph type="title"/>
          </p:nvPr>
        </p:nvSpPr>
        <p:spPr>
          <a:xfrm>
            <a:off x="574675" y="914400"/>
            <a:ext cx="8001000" cy="606425"/>
          </a:xfrm>
        </p:spPr>
        <p:txBody>
          <a:bodyPr/>
          <a:lstStyle/>
          <a:p>
            <a:pPr eaLnBrk="1" hangingPunct="1"/>
            <a:r>
              <a:rPr lang="en-US" altLang="en-US" sz="3000"/>
              <a:t>Medical Entity Extraction</a:t>
            </a:r>
          </a:p>
        </p:txBody>
      </p:sp>
      <p:sp>
        <p:nvSpPr>
          <p:cNvPr id="89093" name="Rectangle 3"/>
          <p:cNvSpPr>
            <a:spLocks noGrp="1" noChangeArrowheads="1"/>
          </p:cNvSpPr>
          <p:nvPr>
            <p:ph type="body" idx="1"/>
          </p:nvPr>
        </p:nvSpPr>
        <p:spPr/>
        <p:txBody>
          <a:bodyPr/>
          <a:lstStyle/>
          <a:p>
            <a:pPr eaLnBrk="1" hangingPunct="1">
              <a:buClr>
                <a:schemeClr val="tx1"/>
              </a:buClr>
            </a:pPr>
            <a:r>
              <a:rPr lang="en-US" altLang="en-US" sz="1900"/>
              <a:t>Is the problem as simple as searching in those dictionaries?	</a:t>
            </a:r>
          </a:p>
          <a:p>
            <a:pPr eaLnBrk="1" hangingPunct="1">
              <a:buClr>
                <a:schemeClr val="tx1"/>
              </a:buClr>
            </a:pPr>
            <a:r>
              <a:rPr lang="en-US" altLang="en-US" sz="1900"/>
              <a:t>Now let’s look at the following concept:</a:t>
            </a:r>
          </a:p>
          <a:p>
            <a:pPr eaLnBrk="1" hangingPunct="1">
              <a:buClr>
                <a:schemeClr val="tx1"/>
              </a:buClr>
              <a:buFont typeface="Wingdings" panose="05000000000000000000" pitchFamily="2" charset="2"/>
              <a:buNone/>
            </a:pPr>
            <a:r>
              <a:rPr lang="en-US" altLang="en-US" sz="1900"/>
              <a:t>	</a:t>
            </a:r>
            <a:r>
              <a:rPr lang="en-US" altLang="en-US" sz="1900" i="1"/>
              <a:t>bright </a:t>
            </a:r>
            <a:r>
              <a:rPr lang="en-US" altLang="en-US" sz="1900"/>
              <a:t>is  a protein name, it as well as used in a general context.</a:t>
            </a:r>
          </a:p>
          <a:p>
            <a:pPr eaLnBrk="1" hangingPunct="1">
              <a:buClr>
                <a:schemeClr val="tx1"/>
              </a:buClr>
            </a:pPr>
            <a:r>
              <a:rPr lang="en-US" altLang="en-US" sz="1900"/>
              <a:t>There are a large number of common English words also used in a medical context.</a:t>
            </a:r>
          </a:p>
          <a:p>
            <a:pPr eaLnBrk="1" hangingPunct="1">
              <a:buClr>
                <a:schemeClr val="tx1"/>
              </a:buClr>
            </a:pPr>
            <a:r>
              <a:rPr lang="en-US" altLang="en-US" sz="1900"/>
              <a:t>The other difficulty is that medical phrases appear in different variations.						This requires an approximate search.</a:t>
            </a:r>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88C740A7-61E3-4DB2-8F59-85D4FF4CCDA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F2688EA2-45E1-45C0-8694-025B07028024}"/>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C1C0068-EFF4-4F37-BBC6-2E5AE2C6E497}" type="slidenum">
              <a:rPr lang="en-US" altLang="en-US"/>
              <a:pPr/>
              <a:t>43</a:t>
            </a:fld>
            <a:endParaRPr lang="en-US" altLang="en-US"/>
          </a:p>
        </p:txBody>
      </p:sp>
      <p:sp>
        <p:nvSpPr>
          <p:cNvPr id="91140" name="Rectangle 2"/>
          <p:cNvSpPr>
            <a:spLocks noGrp="1" noChangeArrowheads="1"/>
          </p:cNvSpPr>
          <p:nvPr>
            <p:ph type="title"/>
          </p:nvPr>
        </p:nvSpPr>
        <p:spPr>
          <a:xfrm>
            <a:off x="574675" y="990600"/>
            <a:ext cx="8001000" cy="530225"/>
          </a:xfrm>
        </p:spPr>
        <p:txBody>
          <a:bodyPr/>
          <a:lstStyle/>
          <a:p>
            <a:pPr eaLnBrk="1" hangingPunct="1"/>
            <a:r>
              <a:rPr lang="en-US" altLang="en-US" sz="2500"/>
              <a:t>Current Methods for Entity Extraction</a:t>
            </a:r>
          </a:p>
        </p:txBody>
      </p:sp>
      <p:sp>
        <p:nvSpPr>
          <p:cNvPr id="91141" name="Rectangle 3"/>
          <p:cNvSpPr>
            <a:spLocks noGrp="1" noChangeArrowheads="1"/>
          </p:cNvSpPr>
          <p:nvPr>
            <p:ph type="body" idx="1"/>
          </p:nvPr>
        </p:nvSpPr>
        <p:spPr/>
        <p:txBody>
          <a:bodyPr/>
          <a:lstStyle/>
          <a:p>
            <a:pPr eaLnBrk="1" hangingPunct="1"/>
            <a:r>
              <a:rPr lang="en-US" altLang="en-US" sz="1900"/>
              <a:t>Dictionary search</a:t>
            </a:r>
          </a:p>
          <a:p>
            <a:pPr eaLnBrk="1" hangingPunct="1"/>
            <a:r>
              <a:rPr lang="en-US" altLang="en-US" sz="1900"/>
              <a:t>Learning Methods:							a). Discriminative						     Example: SVM, Neural Networks				b)  Generative or Probabilistic					     Hidden Markov Model, Naïve Bayes.</a:t>
            </a:r>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934433EC-109B-459B-84B9-1C3EA083BD0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DEE8CB84-D016-4C52-AD00-572779DB1713}"/>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AABF9179-4756-46A7-976F-E855FC3DDA54}" type="slidenum">
              <a:rPr lang="en-US" altLang="en-US"/>
              <a:pPr/>
              <a:t>44</a:t>
            </a:fld>
            <a:endParaRPr lang="en-US" altLang="en-US"/>
          </a:p>
        </p:txBody>
      </p:sp>
      <p:sp>
        <p:nvSpPr>
          <p:cNvPr id="93188" name="Rectangle 2"/>
          <p:cNvSpPr>
            <a:spLocks noGrp="1" noChangeArrowheads="1"/>
          </p:cNvSpPr>
          <p:nvPr>
            <p:ph type="title"/>
          </p:nvPr>
        </p:nvSpPr>
        <p:spPr>
          <a:xfrm>
            <a:off x="574675" y="990600"/>
            <a:ext cx="8001000" cy="530225"/>
          </a:xfrm>
        </p:spPr>
        <p:txBody>
          <a:bodyPr/>
          <a:lstStyle/>
          <a:p>
            <a:pPr eaLnBrk="1" hangingPunct="1"/>
            <a:r>
              <a:rPr lang="en-US" altLang="en-US" sz="2500"/>
              <a:t>Relation Extraction</a:t>
            </a:r>
          </a:p>
        </p:txBody>
      </p:sp>
      <p:sp>
        <p:nvSpPr>
          <p:cNvPr id="93189" name="Rectangle 3"/>
          <p:cNvSpPr>
            <a:spLocks noGrp="1" noChangeArrowheads="1"/>
          </p:cNvSpPr>
          <p:nvPr>
            <p:ph type="body" idx="1"/>
          </p:nvPr>
        </p:nvSpPr>
        <p:spPr/>
        <p:txBody>
          <a:bodyPr/>
          <a:lstStyle/>
          <a:p>
            <a:pPr eaLnBrk="1" hangingPunct="1"/>
            <a:r>
              <a:rPr lang="en-US" altLang="en-US" sz="1900"/>
              <a:t>Given the ability to extract entities, and associated attributes, the next step is to extract relations holding between these entities.</a:t>
            </a:r>
          </a:p>
          <a:p>
            <a:pPr eaLnBrk="1" hangingPunct="1"/>
            <a:r>
              <a:rPr lang="en-US" altLang="en-US" sz="1900"/>
              <a:t>Examples:</a:t>
            </a:r>
          </a:p>
          <a:p>
            <a:pPr eaLnBrk="1" hangingPunct="1">
              <a:buFont typeface="Wingdings" panose="05000000000000000000" pitchFamily="2" charset="2"/>
              <a:buNone/>
            </a:pPr>
            <a:r>
              <a:rPr lang="en-US" altLang="en-US" sz="1900"/>
              <a:t>	“</a:t>
            </a:r>
            <a:r>
              <a:rPr lang="en-US" altLang="en-US" sz="1900" i="1"/>
              <a:t>The doctor suggested tylenol for my headache”. </a:t>
            </a:r>
            <a:r>
              <a:rPr lang="en-US" altLang="en-US" sz="1900"/>
              <a:t> </a:t>
            </a:r>
          </a:p>
          <a:p>
            <a:pPr eaLnBrk="1" hangingPunct="1">
              <a:buFont typeface="Wingdings" panose="05000000000000000000" pitchFamily="2" charset="2"/>
              <a:buNone/>
            </a:pPr>
            <a:r>
              <a:rPr lang="en-US" altLang="en-US" sz="1900"/>
              <a:t>       Find </a:t>
            </a:r>
          </a:p>
          <a:p>
            <a:pPr eaLnBrk="1" hangingPunct="1">
              <a:buFont typeface="Wingdings" panose="05000000000000000000" pitchFamily="2" charset="2"/>
              <a:buNone/>
            </a:pPr>
            <a:r>
              <a:rPr lang="en-US" altLang="en-US" sz="1900"/>
              <a:t>       “</a:t>
            </a:r>
            <a:r>
              <a:rPr lang="en-US" altLang="en-US" sz="1900" i="1"/>
              <a:t>Treatment”  </a:t>
            </a:r>
            <a:r>
              <a:rPr lang="en-US" altLang="en-US" sz="1900"/>
              <a:t>as the relation between </a:t>
            </a:r>
            <a:r>
              <a:rPr lang="en-US" altLang="en-US" sz="1900" i="1"/>
              <a:t>tylenol and headache</a:t>
            </a:r>
          </a:p>
          <a:p>
            <a:pPr eaLnBrk="1" hangingPunct="1">
              <a:buFont typeface="Wingdings" panose="05000000000000000000" pitchFamily="2" charset="2"/>
              <a:buNone/>
            </a:pPr>
            <a:endParaRPr lang="en-US" altLang="en-US" sz="1900" i="1"/>
          </a:p>
          <a:p>
            <a:pPr eaLnBrk="1" hangingPunct="1"/>
            <a:r>
              <a:rPr lang="en-US" altLang="en-US" sz="1900"/>
              <a:t>The types of entities to extract and the different relationships that exist between the entities are predefined.</a:t>
            </a:r>
          </a:p>
          <a:p>
            <a:pPr eaLnBrk="1" hangingPunct="1"/>
            <a:endParaRPr lang="en-US" altLang="en-US" sz="1900"/>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64D25A03-483E-4747-AC9A-EB0DEE178E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EF296C41-3AF6-4DF3-A136-D2E4488BA2B3}"/>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8AC6FB8D-9E0D-4B3B-A3A3-E8C57D8875EA}" type="slidenum">
              <a:rPr lang="en-US" altLang="en-US"/>
              <a:pPr/>
              <a:t>45</a:t>
            </a:fld>
            <a:endParaRPr lang="en-US" altLang="en-US"/>
          </a:p>
        </p:txBody>
      </p:sp>
      <p:sp>
        <p:nvSpPr>
          <p:cNvPr id="95236" name="Rectangle 2"/>
          <p:cNvSpPr>
            <a:spLocks noGrp="1" noChangeArrowheads="1"/>
          </p:cNvSpPr>
          <p:nvPr>
            <p:ph type="title"/>
          </p:nvPr>
        </p:nvSpPr>
        <p:spPr>
          <a:xfrm>
            <a:off x="574675" y="914400"/>
            <a:ext cx="8001000" cy="606425"/>
          </a:xfrm>
        </p:spPr>
        <p:txBody>
          <a:bodyPr/>
          <a:lstStyle/>
          <a:p>
            <a:pPr eaLnBrk="1" hangingPunct="1"/>
            <a:r>
              <a:rPr lang="en-US" altLang="en-US" sz="2500"/>
              <a:t>Relation Extraction in CB</a:t>
            </a:r>
          </a:p>
        </p:txBody>
      </p:sp>
      <p:sp>
        <p:nvSpPr>
          <p:cNvPr id="95237" name="Rectangle 3"/>
          <p:cNvSpPr>
            <a:spLocks noGrp="1" noChangeArrowheads="1"/>
          </p:cNvSpPr>
          <p:nvPr>
            <p:ph type="body" idx="1"/>
          </p:nvPr>
        </p:nvSpPr>
        <p:spPr/>
        <p:txBody>
          <a:bodyPr/>
          <a:lstStyle/>
          <a:p>
            <a:pPr eaLnBrk="1" hangingPunct="1"/>
            <a:r>
              <a:rPr lang="en-US" altLang="en-US" sz="1900"/>
              <a:t>Extract the relations between two drugs.</a:t>
            </a:r>
          </a:p>
          <a:p>
            <a:pPr eaLnBrk="1" hangingPunct="1"/>
            <a:r>
              <a:rPr lang="en-US" altLang="en-US" sz="1900"/>
              <a:t>Extract the relation between a drug and a disease</a:t>
            </a:r>
          </a:p>
          <a:p>
            <a:pPr eaLnBrk="1" hangingPunct="1"/>
            <a:r>
              <a:rPr lang="en-US" altLang="en-US" sz="1900"/>
              <a:t>Our Approach:</a:t>
            </a:r>
          </a:p>
          <a:p>
            <a:pPr eaLnBrk="1" hangingPunct="1">
              <a:buFont typeface="Wingdings" panose="05000000000000000000" pitchFamily="2" charset="2"/>
              <a:buNone/>
            </a:pPr>
            <a:r>
              <a:rPr lang="en-US" altLang="en-US" sz="1900"/>
              <a:t>		. Machine Learning using SVM				. 	. Kernel defined using the common word sequences 		  between the sentences.</a:t>
            </a:r>
          </a:p>
          <a:p>
            <a:pPr eaLnBrk="1" hangingPunct="1"/>
            <a:r>
              <a:rPr lang="en-US" altLang="en-US" sz="1900"/>
              <a:t>Relation Extraction applied on the strong associations to extract the semantic relations between the concepts of the associations. If there is no relevant relation between the concepts, associations are filtered.</a:t>
            </a:r>
          </a:p>
          <a:p>
            <a:pPr eaLnBrk="1" hangingPunct="1">
              <a:buFont typeface="Wingdings" panose="05000000000000000000" pitchFamily="2" charset="2"/>
              <a:buNone/>
            </a:pPr>
            <a:r>
              <a:rPr lang="en-US" altLang="en-US" sz="1900"/>
              <a:t>	</a:t>
            </a:r>
          </a:p>
          <a:p>
            <a:pPr eaLnBrk="1" hangingPunct="1">
              <a:buFont typeface="Wingdings" panose="05000000000000000000" pitchFamily="2" charset="2"/>
              <a:buNone/>
            </a:pPr>
            <a:r>
              <a:rPr lang="en-US" altLang="en-US" sz="1900"/>
              <a:t>		</a:t>
            </a:r>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698F0F40-A8B1-46DC-87B7-33F50079A83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875128D5-5E72-4736-9DB3-7546D659D8B6}"/>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68DFE30-8F19-409B-8869-E9599C7825A0}" type="slidenum">
              <a:rPr lang="en-US" altLang="en-US"/>
              <a:pPr/>
              <a:t>46</a:t>
            </a:fld>
            <a:endParaRPr lang="en-US" altLang="en-US"/>
          </a:p>
        </p:txBody>
      </p:sp>
      <p:sp>
        <p:nvSpPr>
          <p:cNvPr id="97284" name="Rectangle 2"/>
          <p:cNvSpPr>
            <a:spLocks noGrp="1" noChangeArrowheads="1"/>
          </p:cNvSpPr>
          <p:nvPr>
            <p:ph type="title"/>
          </p:nvPr>
        </p:nvSpPr>
        <p:spPr>
          <a:xfrm>
            <a:off x="574675" y="990600"/>
            <a:ext cx="8001000" cy="530225"/>
          </a:xfrm>
        </p:spPr>
        <p:txBody>
          <a:bodyPr/>
          <a:lstStyle/>
          <a:p>
            <a:pPr eaLnBrk="1" hangingPunct="1"/>
            <a:r>
              <a:rPr lang="en-US" altLang="en-US" sz="2500"/>
              <a:t>Hypotheses Generation</a:t>
            </a:r>
          </a:p>
        </p:txBody>
      </p:sp>
      <p:sp>
        <p:nvSpPr>
          <p:cNvPr id="97285" name="Rectangle 3"/>
          <p:cNvSpPr>
            <a:spLocks noGrp="1" noChangeArrowheads="1"/>
          </p:cNvSpPr>
          <p:nvPr>
            <p:ph type="body" idx="1"/>
          </p:nvPr>
        </p:nvSpPr>
        <p:spPr/>
        <p:txBody>
          <a:bodyPr/>
          <a:lstStyle/>
          <a:p>
            <a:pPr eaLnBrk="1" hangingPunct="1"/>
            <a:r>
              <a:rPr lang="en-US" altLang="en-US" sz="1900"/>
              <a:t>Hypotheses generation is now performed on the strong and semantically related associations instead of just strong associations.</a:t>
            </a:r>
          </a:p>
          <a:p>
            <a:pPr eaLnBrk="1" hangingPunct="1">
              <a:buFont typeface="Wingdings" panose="05000000000000000000" pitchFamily="2" charset="2"/>
              <a:buNone/>
            </a:pPr>
            <a:endParaRPr lang="en-US" altLang="en-US" sz="1900"/>
          </a:p>
          <a:p>
            <a:pPr eaLnBrk="1" hangingPunct="1">
              <a:buClr>
                <a:schemeClr val="tx1"/>
              </a:buClr>
              <a:buFont typeface="Wingdings" panose="05000000000000000000" pitchFamily="2" charset="2"/>
              <a:buChar char="ü"/>
            </a:pPr>
            <a:r>
              <a:rPr lang="en-US" altLang="en-US" sz="1900"/>
              <a:t>. Hypotheses are generated from finer level associations</a:t>
            </a:r>
          </a:p>
          <a:p>
            <a:pPr eaLnBrk="1" hangingPunct="1">
              <a:buClr>
                <a:schemeClr val="tx1"/>
              </a:buClr>
              <a:buFont typeface="Wingdings" panose="05000000000000000000" pitchFamily="2" charset="2"/>
              <a:buChar char="ü"/>
            </a:pPr>
            <a:r>
              <a:rPr lang="en-US" altLang="en-US" sz="1900"/>
              <a:t>. Hypotheses are generated from semantically related associations </a:t>
            </a:r>
          </a:p>
          <a:p>
            <a:pPr eaLnBrk="1" hangingPunct="1"/>
            <a:endParaRPr lang="en-US" altLang="en-US" sz="1900"/>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26120D46-D755-458B-9681-8D1290A3F30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2A574E6F-0C84-4155-91B3-9F725B7DD64F}"/>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AD53-4A0F-4D6A-95FD-7D537230D783}" type="slidenum">
              <a:rPr lang="en-US" altLang="en-US"/>
              <a:pPr/>
              <a:t>47</a:t>
            </a:fld>
            <a:endParaRPr lang="en-US" altLang="en-US"/>
          </a:p>
        </p:txBody>
      </p:sp>
      <p:sp>
        <p:nvSpPr>
          <p:cNvPr id="99332" name="Rectangle 2"/>
          <p:cNvSpPr>
            <a:spLocks noGrp="1" noChangeArrowheads="1"/>
          </p:cNvSpPr>
          <p:nvPr>
            <p:ph type="title"/>
          </p:nvPr>
        </p:nvSpPr>
        <p:spPr>
          <a:xfrm>
            <a:off x="574675" y="914400"/>
            <a:ext cx="8001000" cy="606425"/>
          </a:xfrm>
        </p:spPr>
        <p:txBody>
          <a:bodyPr/>
          <a:lstStyle/>
          <a:p>
            <a:pPr eaLnBrk="1" hangingPunct="1"/>
            <a:r>
              <a:rPr lang="en-US" altLang="en-US" sz="2500"/>
              <a:t>Future Work</a:t>
            </a:r>
          </a:p>
        </p:txBody>
      </p:sp>
      <p:sp>
        <p:nvSpPr>
          <p:cNvPr id="99333" name="Rectangle 3"/>
          <p:cNvSpPr>
            <a:spLocks noGrp="1" noChangeArrowheads="1"/>
          </p:cNvSpPr>
          <p:nvPr>
            <p:ph type="body" idx="1"/>
          </p:nvPr>
        </p:nvSpPr>
        <p:spPr/>
        <p:txBody>
          <a:bodyPr/>
          <a:lstStyle/>
          <a:p>
            <a:pPr eaLnBrk="1" hangingPunct="1"/>
            <a:r>
              <a:rPr lang="en-US" altLang="en-US" sz="1900"/>
              <a:t>Compute Precision and Recall of the strong associations.</a:t>
            </a:r>
          </a:p>
          <a:p>
            <a:pPr eaLnBrk="1" hangingPunct="1"/>
            <a:r>
              <a:rPr lang="en-US" altLang="en-US" sz="1900"/>
              <a:t>Validation of hypotheses</a:t>
            </a:r>
          </a:p>
          <a:p>
            <a:pPr eaLnBrk="1" hangingPunct="1"/>
            <a:r>
              <a:rPr lang="en-US" altLang="en-US" sz="1900"/>
              <a:t>Molecular Pathway							</a:t>
            </a:r>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9665610C-A176-47F7-87DF-4A03F65F6F4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22A18940-8013-4BE5-B22A-FCC3129791D9}"/>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A316BF79-D6B3-41F7-A623-D8FB5C443F88}" type="slidenum">
              <a:rPr lang="en-US" altLang="en-US"/>
              <a:pPr/>
              <a:t>48</a:t>
            </a:fld>
            <a:endParaRPr lang="en-US" altLang="en-US"/>
          </a:p>
        </p:txBody>
      </p:sp>
      <p:sp>
        <p:nvSpPr>
          <p:cNvPr id="101380" name="Rectangle 2"/>
          <p:cNvSpPr>
            <a:spLocks noGrp="1" noChangeArrowheads="1"/>
          </p:cNvSpPr>
          <p:nvPr>
            <p:ph type="title"/>
          </p:nvPr>
        </p:nvSpPr>
        <p:spPr>
          <a:xfrm>
            <a:off x="574675" y="990600"/>
            <a:ext cx="8001000" cy="530225"/>
          </a:xfrm>
        </p:spPr>
        <p:txBody>
          <a:bodyPr/>
          <a:lstStyle/>
          <a:p>
            <a:pPr eaLnBrk="1" hangingPunct="1"/>
            <a:r>
              <a:rPr lang="en-US" altLang="en-US" sz="2500"/>
              <a:t>What is Knowledge ?</a:t>
            </a:r>
          </a:p>
        </p:txBody>
      </p:sp>
      <p:sp>
        <p:nvSpPr>
          <p:cNvPr id="101381" name="Rectangle 3"/>
          <p:cNvSpPr>
            <a:spLocks noGrp="1" noChangeArrowheads="1"/>
          </p:cNvSpPr>
          <p:nvPr>
            <p:ph type="body" idx="1"/>
          </p:nvPr>
        </p:nvSpPr>
        <p:spPr/>
        <p:txBody>
          <a:bodyPr/>
          <a:lstStyle/>
          <a:p>
            <a:pPr eaLnBrk="1" hangingPunct="1"/>
            <a:r>
              <a:rPr lang="en-US" altLang="en-US" sz="1900"/>
              <a:t>IE extracts </a:t>
            </a:r>
            <a:r>
              <a:rPr lang="en-US" altLang="en-US" sz="1900" i="1"/>
              <a:t>information </a:t>
            </a:r>
            <a:r>
              <a:rPr lang="en-US" altLang="en-US" sz="1900"/>
              <a:t>from a document. </a:t>
            </a:r>
          </a:p>
          <a:p>
            <a:pPr eaLnBrk="1" hangingPunct="1"/>
            <a:r>
              <a:rPr lang="en-US" altLang="en-US" sz="1900"/>
              <a:t>Text mining is performed on a large collection of text documents.</a:t>
            </a:r>
          </a:p>
          <a:p>
            <a:pPr eaLnBrk="1" hangingPunct="1"/>
            <a:r>
              <a:rPr lang="en-US" altLang="en-US" sz="1900"/>
              <a:t>Text mining discovers knowledge.</a:t>
            </a:r>
          </a:p>
          <a:p>
            <a:pPr eaLnBrk="1" hangingPunct="1"/>
            <a:r>
              <a:rPr lang="en-US" altLang="en-US" sz="1900"/>
              <a:t>Now let’s make an attempt to answer our question</a:t>
            </a:r>
          </a:p>
          <a:p>
            <a:pPr eaLnBrk="1" hangingPunct="1"/>
            <a:r>
              <a:rPr lang="en-US" altLang="en-US" sz="1900"/>
              <a:t>What is Knowledge?</a:t>
            </a:r>
            <a:endParaRPr lang="en-US" altLang="en-US" sz="1900" i="1"/>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06AD520D-A40F-4001-9687-3979667E754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5A7D6DBA-26FD-4E4F-AC1B-8FA3ABEDE8B8}"/>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E9CC0F5-BABE-4ECE-ABD7-2B3CBD27E51B}" type="slidenum">
              <a:rPr lang="en-US" altLang="en-US"/>
              <a:pPr/>
              <a:t>49</a:t>
            </a:fld>
            <a:endParaRPr lang="en-US" altLang="en-US"/>
          </a:p>
        </p:txBody>
      </p:sp>
      <p:sp>
        <p:nvSpPr>
          <p:cNvPr id="103428" name="Rectangle 2"/>
          <p:cNvSpPr>
            <a:spLocks noGrp="1" noChangeArrowheads="1"/>
          </p:cNvSpPr>
          <p:nvPr>
            <p:ph type="title"/>
          </p:nvPr>
        </p:nvSpPr>
        <p:spPr>
          <a:xfrm>
            <a:off x="574675" y="990600"/>
            <a:ext cx="8001000" cy="530225"/>
          </a:xfrm>
        </p:spPr>
        <p:txBody>
          <a:bodyPr/>
          <a:lstStyle/>
          <a:p>
            <a:pPr eaLnBrk="1" hangingPunct="1"/>
            <a:r>
              <a:rPr lang="en-US" altLang="en-US" sz="2500"/>
              <a:t>What is Knowledge ?</a:t>
            </a:r>
          </a:p>
        </p:txBody>
      </p:sp>
      <p:sp>
        <p:nvSpPr>
          <p:cNvPr id="103429" name="Rectangle 3"/>
          <p:cNvSpPr>
            <a:spLocks noGrp="1" noChangeArrowheads="1"/>
          </p:cNvSpPr>
          <p:nvPr>
            <p:ph type="body" idx="1"/>
          </p:nvPr>
        </p:nvSpPr>
        <p:spPr/>
        <p:txBody>
          <a:bodyPr/>
          <a:lstStyle/>
          <a:p>
            <a:pPr eaLnBrk="1" hangingPunct="1"/>
            <a:r>
              <a:rPr lang="en-US" altLang="en-US" sz="1900" dirty="0"/>
              <a:t>Let’s look at the output of our first example:		“when </a:t>
            </a:r>
            <a:r>
              <a:rPr lang="en-US" altLang="en-US" sz="1900" i="1" dirty="0"/>
              <a:t>catastrophe </a:t>
            </a:r>
            <a:r>
              <a:rPr lang="en-US" altLang="en-US" sz="1900" dirty="0"/>
              <a:t>is talked of, </a:t>
            </a:r>
            <a:r>
              <a:rPr lang="en-US" altLang="en-US" sz="1900" i="1" dirty="0"/>
              <a:t>economy </a:t>
            </a:r>
            <a:r>
              <a:rPr lang="en-US" altLang="en-US" sz="1900" dirty="0"/>
              <a:t>and </a:t>
            </a:r>
            <a:r>
              <a:rPr lang="en-US" altLang="en-US" sz="1900" i="1" dirty="0"/>
              <a:t>women 	</a:t>
            </a:r>
            <a:r>
              <a:rPr lang="en-US" altLang="en-US" sz="1900" dirty="0"/>
              <a:t>were rarely mentioned.”</a:t>
            </a:r>
          </a:p>
          <a:p>
            <a:pPr eaLnBrk="1" hangingPunct="1"/>
            <a:r>
              <a:rPr lang="en-US" altLang="en-US" sz="1900" dirty="0"/>
              <a:t>Does the above sentence appear or implied in any of the documents of the news paper collection?						No.</a:t>
            </a:r>
          </a:p>
          <a:p>
            <a:pPr eaLnBrk="1" hangingPunct="1"/>
            <a:r>
              <a:rPr lang="en-US" altLang="en-US" sz="1900" dirty="0"/>
              <a:t>Look at the output of our last example:</a:t>
            </a:r>
          </a:p>
          <a:p>
            <a:pPr eaLnBrk="1" hangingPunct="1">
              <a:buFont typeface="Wingdings" panose="05000000000000000000" pitchFamily="2" charset="2"/>
              <a:buNone/>
            </a:pPr>
            <a:r>
              <a:rPr lang="en-US" altLang="en-US" sz="1900" dirty="0"/>
              <a:t>		“</a:t>
            </a:r>
            <a:r>
              <a:rPr lang="en-US" altLang="en-US" sz="1900" i="1" dirty="0"/>
              <a:t>Tylenol </a:t>
            </a:r>
            <a:r>
              <a:rPr lang="en-US" altLang="en-US" sz="1900" dirty="0"/>
              <a:t>is used as a </a:t>
            </a:r>
            <a:r>
              <a:rPr lang="en-US" altLang="en-US" sz="1900" i="1" dirty="0"/>
              <a:t>treatment </a:t>
            </a:r>
            <a:r>
              <a:rPr lang="en-US" altLang="en-US" sz="1900" dirty="0"/>
              <a:t>for </a:t>
            </a:r>
            <a:r>
              <a:rPr lang="en-US" altLang="en-US" sz="1900" i="1" dirty="0"/>
              <a:t>headache”.</a:t>
            </a:r>
          </a:p>
          <a:p>
            <a:pPr eaLnBrk="1" hangingPunct="1">
              <a:buFont typeface="Wingdings" panose="05000000000000000000" pitchFamily="2" charset="2"/>
              <a:buNone/>
            </a:pPr>
            <a:r>
              <a:rPr lang="en-US" altLang="en-US" sz="1900" i="1" dirty="0"/>
              <a:t>      </a:t>
            </a:r>
          </a:p>
          <a:p>
            <a:pPr eaLnBrk="1" hangingPunct="1"/>
            <a:r>
              <a:rPr lang="en-US" altLang="en-US" sz="1900" dirty="0"/>
              <a:t>Does the above statement appear in the input text?  No</a:t>
            </a:r>
          </a:p>
          <a:p>
            <a:pPr eaLnBrk="1" hangingPunct="1"/>
            <a:r>
              <a:rPr lang="en-US" altLang="en-US" sz="1900" dirty="0"/>
              <a:t>Does the above statement implied in the input text? Yes.</a:t>
            </a:r>
          </a:p>
          <a:p>
            <a:pPr eaLnBrk="1" hangingPunct="1"/>
            <a:endParaRPr lang="en-US" altLang="en-US" sz="1900" dirty="0"/>
          </a:p>
          <a:p>
            <a:pPr eaLnBrk="1" hangingPunct="1"/>
            <a:endParaRPr lang="en-US" altLang="en-US" sz="1900" dirty="0"/>
          </a:p>
          <a:p>
            <a:pPr eaLnBrk="1" hangingPunct="1"/>
            <a:endParaRPr lang="en-US" altLang="en-US" sz="1900" dirty="0"/>
          </a:p>
          <a:p>
            <a:pPr eaLnBrk="1" hangingPunct="1"/>
            <a:endParaRPr lang="en-US" altLang="en-US" sz="1900" dirty="0"/>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E32392C6-7212-4EFF-89D8-4FDB9521FB8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9BF8131B-2EB1-4C3A-BCC3-1DC0FA60591B}"/>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19F0471-382F-4437-991C-C50D1E45036B}" type="slidenum">
              <a:rPr lang="en-US" altLang="en-US"/>
              <a:pPr/>
              <a:t>5</a:t>
            </a:fld>
            <a:endParaRPr lang="en-US" altLang="en-US"/>
          </a:p>
        </p:txBody>
      </p:sp>
      <p:sp>
        <p:nvSpPr>
          <p:cNvPr id="13316" name="Rectangle 2"/>
          <p:cNvSpPr>
            <a:spLocks noGrp="1" noChangeArrowheads="1"/>
          </p:cNvSpPr>
          <p:nvPr>
            <p:ph type="title"/>
          </p:nvPr>
        </p:nvSpPr>
        <p:spPr/>
        <p:txBody>
          <a:bodyPr/>
          <a:lstStyle/>
          <a:p>
            <a:pPr eaLnBrk="1" hangingPunct="1"/>
            <a:r>
              <a:rPr lang="en-US" altLang="en-US" sz="2500"/>
              <a:t>Motivating Example</a:t>
            </a:r>
          </a:p>
        </p:txBody>
      </p:sp>
      <p:sp>
        <p:nvSpPr>
          <p:cNvPr id="13317" name="Rectangle 3"/>
          <p:cNvSpPr>
            <a:spLocks noGrp="1" noChangeArrowheads="1"/>
          </p:cNvSpPr>
          <p:nvPr>
            <p:ph type="body" idx="1"/>
          </p:nvPr>
        </p:nvSpPr>
        <p:spPr/>
        <p:txBody>
          <a:bodyPr/>
          <a:lstStyle/>
          <a:p>
            <a:pPr eaLnBrk="1" hangingPunct="1"/>
            <a:endParaRPr lang="en-US" altLang="en-US" sz="1900"/>
          </a:p>
          <a:p>
            <a:pPr eaLnBrk="1" hangingPunct="1"/>
            <a:endParaRPr lang="en-US" altLang="en-US" sz="1900"/>
          </a:p>
          <a:p>
            <a:pPr eaLnBrk="1" hangingPunct="1"/>
            <a:r>
              <a:rPr lang="en-US" altLang="en-US" sz="1900"/>
              <a:t>Text Mining from a French news paper </a:t>
            </a:r>
            <a:r>
              <a:rPr lang="en-US" altLang="en-US" sz="1900" i="1"/>
              <a:t>Le Monde </a:t>
            </a:r>
            <a:r>
              <a:rPr lang="en-US" altLang="en-US" sz="1900"/>
              <a:t>produced the following rules															</a:t>
            </a:r>
          </a:p>
          <a:p>
            <a:pPr lvl="1" eaLnBrk="1" hangingPunct="1">
              <a:buFont typeface="Wingdings" panose="05000000000000000000" pitchFamily="2" charset="2"/>
              <a:buNone/>
            </a:pPr>
            <a:r>
              <a:rPr lang="en-US" altLang="en-US" sz="2000"/>
              <a:t>	</a:t>
            </a:r>
            <a:r>
              <a:rPr lang="en-US" altLang="en-US" sz="2000" i="1"/>
              <a:t>Catastrophe </a:t>
            </a:r>
            <a:r>
              <a:rPr lang="en-US" altLang="en-US" sz="2000" i="1">
                <a:sym typeface="Wingdings" panose="05000000000000000000" pitchFamily="2" charset="2"/>
              </a:rPr>
              <a:t> (~North-America AND Europe) OR (~Family AND Europe) OR (Communication AND conflict) OR (~Women AND Europe) OR (~Economy AND Europe) </a:t>
            </a:r>
            <a:endParaRPr lang="en-US" altLang="en-US" sz="2000" i="1"/>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24626CA9-7B0E-4709-A98F-A906D87104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ED4A55B3-1817-42C1-8BB0-8A82CB3F4997}"/>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ECBD884-0126-4BCF-A0A8-8D50C38668D8}" type="slidenum">
              <a:rPr lang="en-US" altLang="en-US"/>
              <a:pPr/>
              <a:t>50</a:t>
            </a:fld>
            <a:endParaRPr lang="en-US" altLang="en-US"/>
          </a:p>
        </p:txBody>
      </p:sp>
      <p:sp>
        <p:nvSpPr>
          <p:cNvPr id="105476" name="Rectangle 2"/>
          <p:cNvSpPr>
            <a:spLocks noGrp="1" noChangeArrowheads="1"/>
          </p:cNvSpPr>
          <p:nvPr>
            <p:ph type="title"/>
          </p:nvPr>
        </p:nvSpPr>
        <p:spPr>
          <a:xfrm>
            <a:off x="574675" y="838200"/>
            <a:ext cx="8001000" cy="682625"/>
          </a:xfrm>
        </p:spPr>
        <p:txBody>
          <a:bodyPr/>
          <a:lstStyle/>
          <a:p>
            <a:pPr eaLnBrk="1" hangingPunct="1"/>
            <a:r>
              <a:rPr lang="en-US" altLang="en-US" sz="2500"/>
              <a:t>What is Knowledge ?</a:t>
            </a:r>
          </a:p>
        </p:txBody>
      </p:sp>
      <p:sp>
        <p:nvSpPr>
          <p:cNvPr id="105477" name="Rectangle 3"/>
          <p:cNvSpPr>
            <a:spLocks noGrp="1" noChangeArrowheads="1"/>
          </p:cNvSpPr>
          <p:nvPr>
            <p:ph type="body" idx="1"/>
          </p:nvPr>
        </p:nvSpPr>
        <p:spPr/>
        <p:txBody>
          <a:bodyPr/>
          <a:lstStyle/>
          <a:p>
            <a:pPr eaLnBrk="1" hangingPunct="1"/>
            <a:r>
              <a:rPr lang="en-US" altLang="en-US" sz="1900"/>
              <a:t>Knowledge is </a:t>
            </a:r>
            <a:r>
              <a:rPr lang="en-US" altLang="en-US" sz="1900" i="1"/>
              <a:t>processed/analyzed information.</a:t>
            </a:r>
          </a:p>
          <a:p>
            <a:pPr eaLnBrk="1" hangingPunct="1"/>
            <a:r>
              <a:rPr lang="en-US" altLang="en-US" sz="1900"/>
              <a:t>Larger the collection better the knowledge</a:t>
            </a:r>
          </a:p>
          <a:p>
            <a:pPr eaLnBrk="1" hangingPunct="1"/>
            <a:r>
              <a:rPr lang="en-US" altLang="en-US" sz="1900"/>
              <a:t>Knowledge has a </a:t>
            </a:r>
            <a:r>
              <a:rPr lang="en-US" altLang="en-US" sz="1900" i="1"/>
              <a:t>temporal</a:t>
            </a:r>
            <a:r>
              <a:rPr lang="en-US" altLang="en-US" sz="1900"/>
              <a:t> aspect. How?</a:t>
            </a:r>
          </a:p>
          <a:p>
            <a:pPr eaLnBrk="1" hangingPunct="1"/>
            <a:r>
              <a:rPr lang="en-US" altLang="en-US" sz="1900"/>
              <a:t>Revisit the Chain Hypothesis:</a:t>
            </a:r>
          </a:p>
          <a:p>
            <a:pPr eaLnBrk="1" hangingPunct="1">
              <a:buFont typeface="Wingdings" panose="05000000000000000000" pitchFamily="2" charset="2"/>
              <a:buNone/>
            </a:pPr>
            <a:r>
              <a:rPr lang="en-US" altLang="en-US" sz="1900"/>
              <a:t>   		.The combination “A-B-C” is interesting and demands 	 further exploration. This is previously unknown 	 	 knowledge. (Remember that there are only very few 	 documents citing A, B and C together)</a:t>
            </a:r>
          </a:p>
          <a:p>
            <a:pPr eaLnBrk="1" hangingPunct="1"/>
            <a:r>
              <a:rPr lang="en-US" altLang="en-US" sz="1900"/>
              <a:t>If a researcher explored the above connection and found a use for a disease. “A-B-C” will no longer be unknown knowledge after 10 years of discovery.</a:t>
            </a:r>
          </a:p>
          <a:p>
            <a:pPr eaLnBrk="1" hangingPunct="1">
              <a:buFont typeface="Wingdings" panose="05000000000000000000" pitchFamily="2" charset="2"/>
              <a:buNone/>
            </a:pPr>
            <a:r>
              <a:rPr lang="en-US" altLang="en-US" sz="1900"/>
              <a:t> </a:t>
            </a:r>
          </a:p>
          <a:p>
            <a:pPr eaLnBrk="1" hangingPunct="1"/>
            <a:endParaRPr lang="en-US" altLang="en-US" sz="1900"/>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r>
              <a:rPr lang="en-US" dirty="0">
                <a:effectLst>
                  <a:outerShdw blurRad="38100" dist="38100" dir="2700000" algn="tl">
                    <a:srgbClr val="000000">
                      <a:alpha val="43137"/>
                    </a:srgbClr>
                  </a:outerShdw>
                </a:effectLst>
                <a:latin typeface="Arial Black" pitchFamily="34" charset="0"/>
              </a:rPr>
              <a:t>Araicom Bioinformatics, LLC</a:t>
            </a:r>
          </a:p>
        </p:txBody>
      </p:sp>
      <p:sp>
        <p:nvSpPr>
          <p:cNvPr id="8" name="Date Placeholder 7">
            <a:extLst>
              <a:ext uri="{FF2B5EF4-FFF2-40B4-BE49-F238E27FC236}">
                <a16:creationId xmlns:a16="http://schemas.microsoft.com/office/drawing/2014/main" id="{6F3B651C-122A-424D-AB8C-E1D1C0D9F56A}"/>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82AE8DF-4CE7-4D18-8284-C1F8687D0429}" type="slidenum">
              <a:rPr lang="en-US" altLang="en-US"/>
              <a:pPr/>
              <a:t>51</a:t>
            </a:fld>
            <a:endParaRPr lang="en-US" altLang="en-US"/>
          </a:p>
        </p:txBody>
      </p:sp>
      <p:sp>
        <p:nvSpPr>
          <p:cNvPr id="107524" name="Rectangle 2"/>
          <p:cNvSpPr>
            <a:spLocks noGrp="1" noChangeArrowheads="1"/>
          </p:cNvSpPr>
          <p:nvPr>
            <p:ph type="title"/>
          </p:nvPr>
        </p:nvSpPr>
        <p:spPr>
          <a:xfrm>
            <a:off x="574675" y="838200"/>
            <a:ext cx="8001000" cy="682625"/>
          </a:xfrm>
        </p:spPr>
        <p:txBody>
          <a:bodyPr/>
          <a:lstStyle/>
          <a:p>
            <a:pPr eaLnBrk="1" hangingPunct="1"/>
            <a:r>
              <a:rPr lang="en-US" altLang="en-US" sz="3200"/>
              <a:t>References</a:t>
            </a:r>
          </a:p>
        </p:txBody>
      </p:sp>
      <p:sp>
        <p:nvSpPr>
          <p:cNvPr id="107525" name="Rectangle 3"/>
          <p:cNvSpPr>
            <a:spLocks noGrp="1" noChangeArrowheads="1"/>
          </p:cNvSpPr>
          <p:nvPr>
            <p:ph type="body" idx="1"/>
          </p:nvPr>
        </p:nvSpPr>
        <p:spPr>
          <a:xfrm>
            <a:off x="533400" y="1905001"/>
            <a:ext cx="8229600" cy="3124200"/>
          </a:xfrm>
        </p:spPr>
        <p:txBody>
          <a:bodyPr/>
          <a:lstStyle/>
          <a:p>
            <a:pPr eaLnBrk="1" hangingPunct="1">
              <a:lnSpc>
                <a:spcPct val="80000"/>
              </a:lnSpc>
            </a:pPr>
            <a:r>
              <a:rPr lang="en-US" altLang="en-US" sz="1800" dirty="0"/>
              <a:t>1. </a:t>
            </a:r>
            <a:r>
              <a:rPr lang="en-US" altLang="en-US" sz="1800" dirty="0" err="1"/>
              <a:t>Blagosklonny</a:t>
            </a:r>
            <a:r>
              <a:rPr lang="en-US" altLang="en-US" sz="1800" dirty="0"/>
              <a:t>, M. V., &amp; </a:t>
            </a:r>
            <a:r>
              <a:rPr lang="en-US" altLang="en-US" sz="1800" dirty="0" err="1"/>
              <a:t>Pardee</a:t>
            </a:r>
            <a:r>
              <a:rPr lang="en-US" altLang="en-US" sz="1800" dirty="0"/>
              <a:t>, A. B. Unearthing the gems. (2002). Nature, 416, 373.</a:t>
            </a:r>
          </a:p>
          <a:p>
            <a:pPr eaLnBrk="1" hangingPunct="1">
              <a:lnSpc>
                <a:spcPct val="80000"/>
              </a:lnSpc>
            </a:pPr>
            <a:r>
              <a:rPr lang="en-US" altLang="en-US" sz="1800" dirty="0"/>
              <a:t>2. </a:t>
            </a:r>
            <a:r>
              <a:rPr lang="en-US" altLang="en-US" sz="1800" dirty="0" err="1"/>
              <a:t>Smalheiser</a:t>
            </a:r>
            <a:r>
              <a:rPr lang="en-US" altLang="en-US" sz="1800" dirty="0"/>
              <a:t>, N. R., &amp; Swanson, D. R. Using ARROWSMITH: A computer-assisted approach to formulating and assessing scientific hypotheses. Computer Methods and Programs in Biomedicine 57 (1998) 149-153.</a:t>
            </a:r>
          </a:p>
          <a:p>
            <a:pPr eaLnBrk="1" hangingPunct="1">
              <a:lnSpc>
                <a:spcPct val="80000"/>
              </a:lnSpc>
            </a:pPr>
            <a:r>
              <a:rPr lang="en-US" altLang="en-US" sz="1800" dirty="0"/>
              <a:t>3. Srinivasan, R. Text Mining: Generating Hypotheses from MEDLINE. </a:t>
            </a:r>
          </a:p>
          <a:p>
            <a:pPr eaLnBrk="1" hangingPunct="1">
              <a:lnSpc>
                <a:spcPct val="80000"/>
              </a:lnSpc>
              <a:buFont typeface="Wingdings" panose="05000000000000000000" pitchFamily="2" charset="2"/>
              <a:buNone/>
            </a:pPr>
            <a:r>
              <a:rPr lang="en-US" altLang="en-US" sz="1800" dirty="0"/>
              <a:t>	</a:t>
            </a:r>
            <a:r>
              <a:rPr lang="en-US" altLang="en-US" sz="1800" dirty="0">
                <a:hlinkClick r:id="rId3"/>
              </a:rPr>
              <a:t>http://mingo.info-science.uiowa.edu/padmini/jasist03.pdf</a:t>
            </a:r>
            <a:endParaRPr lang="en-US" altLang="en-US" sz="1800" dirty="0"/>
          </a:p>
          <a:p>
            <a:pPr eaLnBrk="1" hangingPunct="1">
              <a:lnSpc>
                <a:spcPct val="80000"/>
              </a:lnSpc>
            </a:pPr>
            <a:r>
              <a:rPr lang="en-US" altLang="en-US" sz="1800" dirty="0"/>
              <a:t>4. Arrowsmith system</a:t>
            </a:r>
          </a:p>
          <a:p>
            <a:pPr eaLnBrk="1" hangingPunct="1">
              <a:lnSpc>
                <a:spcPct val="80000"/>
              </a:lnSpc>
              <a:buFont typeface="Wingdings" panose="05000000000000000000" pitchFamily="2" charset="2"/>
              <a:buNone/>
            </a:pPr>
            <a:r>
              <a:rPr lang="en-US" altLang="en-US" sz="1800" dirty="0"/>
              <a:t>	</a:t>
            </a:r>
            <a:r>
              <a:rPr lang="en-US" altLang="en-US" sz="1800" dirty="0">
                <a:hlinkClick r:id="rId4"/>
              </a:rPr>
              <a:t>http://arrowsmith.psych.uic.edu/arrowsmith_uic/index.html</a:t>
            </a:r>
            <a:endParaRPr lang="en-US" altLang="en-US" sz="1800" dirty="0"/>
          </a:p>
          <a:p>
            <a:pPr eaLnBrk="1" hangingPunct="1">
              <a:lnSpc>
                <a:spcPct val="80000"/>
              </a:lnSpc>
              <a:buFont typeface="Wingdings" panose="05000000000000000000" pitchFamily="2" charset="2"/>
              <a:buChar char="q"/>
            </a:pPr>
            <a:r>
              <a:rPr lang="en-US" altLang="en-US" sz="1800" dirty="0"/>
              <a:t>5. Robert </a:t>
            </a:r>
            <a:r>
              <a:rPr lang="en-US" altLang="en-US" sz="1800" dirty="0" err="1"/>
              <a:t>Gaizauskas</a:t>
            </a:r>
            <a:r>
              <a:rPr lang="en-US" altLang="en-US" sz="1800" dirty="0"/>
              <a:t>. An Information Extraction perspective on Text Mining: Tasks, Technologies and Prototype Applications </a:t>
            </a:r>
          </a:p>
          <a:p>
            <a:pPr eaLnBrk="1" hangingPunct="1">
              <a:lnSpc>
                <a:spcPct val="80000"/>
              </a:lnSpc>
              <a:buFont typeface="Wingdings" panose="05000000000000000000" pitchFamily="2" charset="2"/>
              <a:buChar char="q"/>
            </a:pPr>
            <a:r>
              <a:rPr lang="en-US" altLang="en-US" sz="1800" dirty="0"/>
              <a:t>6. Yves </a:t>
            </a:r>
            <a:r>
              <a:rPr lang="en-US" altLang="en-US" sz="1800" dirty="0" err="1"/>
              <a:t>Kodratoff</a:t>
            </a:r>
            <a:r>
              <a:rPr lang="en-US" altLang="en-US" sz="1800" dirty="0"/>
              <a:t>. Comparing Machine Learning and Knowledge Discovery in Databases: An Application to Knowledge Discovery in Texts</a:t>
            </a:r>
          </a:p>
          <a:p>
            <a:pPr eaLnBrk="1" hangingPunct="1">
              <a:lnSpc>
                <a:spcPct val="80000"/>
              </a:lnSpc>
            </a:pPr>
            <a:endParaRPr lang="en-US" altLang="en-US" sz="1800" dirty="0"/>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095430EF-CA33-4270-B296-7E75CE3D3EF4}"/>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11" name="Date Placeholder 7">
            <a:extLst>
              <a:ext uri="{FF2B5EF4-FFF2-40B4-BE49-F238E27FC236}">
                <a16:creationId xmlns:a16="http://schemas.microsoft.com/office/drawing/2014/main" id="{04B8F5E2-46E3-4BFD-B97C-618C8FA92622}"/>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AA917D99-9FB7-4DC3-A07D-3EA3414331F5}" type="slidenum">
              <a:rPr lang="en-US" altLang="en-US"/>
              <a:pPr/>
              <a:t>52</a:t>
            </a:fld>
            <a:endParaRPr lang="en-US" altLang="en-US"/>
          </a:p>
        </p:txBody>
      </p:sp>
      <p:sp>
        <p:nvSpPr>
          <p:cNvPr id="109572" name="Rectangle 2"/>
          <p:cNvSpPr>
            <a:spLocks noGrp="1" noChangeArrowheads="1"/>
          </p:cNvSpPr>
          <p:nvPr>
            <p:ph type="title"/>
          </p:nvPr>
        </p:nvSpPr>
        <p:spPr>
          <a:xfrm>
            <a:off x="574675" y="990600"/>
            <a:ext cx="8001000" cy="530225"/>
          </a:xfrm>
        </p:spPr>
        <p:txBody>
          <a:bodyPr/>
          <a:lstStyle/>
          <a:p>
            <a:pPr eaLnBrk="1" hangingPunct="1"/>
            <a:r>
              <a:rPr lang="en-US" altLang="en-US" sz="2500"/>
              <a:t>Knowledge Warehouse Creation – Design Issues</a:t>
            </a:r>
          </a:p>
        </p:txBody>
      </p:sp>
      <p:sp>
        <p:nvSpPr>
          <p:cNvPr id="109573" name="Rectangle 3"/>
          <p:cNvSpPr>
            <a:spLocks noGrp="1" noChangeArrowheads="1"/>
          </p:cNvSpPr>
          <p:nvPr>
            <p:ph type="body" idx="1"/>
          </p:nvPr>
        </p:nvSpPr>
        <p:spPr/>
        <p:txBody>
          <a:bodyPr/>
          <a:lstStyle/>
          <a:p>
            <a:pPr eaLnBrk="1" hangingPunct="1"/>
            <a:r>
              <a:rPr lang="en-US" altLang="en-US" sz="1900"/>
              <a:t>XML Parsing</a:t>
            </a:r>
          </a:p>
          <a:p>
            <a:pPr eaLnBrk="1" hangingPunct="1"/>
            <a:r>
              <a:rPr lang="en-US" altLang="en-US" sz="1900"/>
              <a:t>Memory Management</a:t>
            </a:r>
          </a:p>
          <a:p>
            <a:pPr eaLnBrk="1" hangingPunct="1"/>
            <a:r>
              <a:rPr lang="en-US" altLang="en-US" sz="1900"/>
              <a:t>Database Design</a:t>
            </a:r>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E21550F0-978F-4F23-A9BB-A863154DE5E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EFB11075-20DD-422D-8174-7ED44B5ABC5C}"/>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1178691-BE91-47B4-8AF0-8C12C2A4BBEB}" type="slidenum">
              <a:rPr lang="en-US" altLang="en-US"/>
              <a:pPr/>
              <a:t>53</a:t>
            </a:fld>
            <a:endParaRPr lang="en-US" altLang="en-US"/>
          </a:p>
        </p:txBody>
      </p:sp>
      <p:sp>
        <p:nvSpPr>
          <p:cNvPr id="111620" name="Rectangle 2"/>
          <p:cNvSpPr>
            <a:spLocks noGrp="1" noChangeArrowheads="1"/>
          </p:cNvSpPr>
          <p:nvPr>
            <p:ph type="title"/>
          </p:nvPr>
        </p:nvSpPr>
        <p:spPr/>
        <p:txBody>
          <a:bodyPr/>
          <a:lstStyle/>
          <a:p>
            <a:pPr eaLnBrk="1" hangingPunct="1"/>
            <a:r>
              <a:rPr lang="en-US" altLang="en-US" sz="2500"/>
              <a:t>XML Parsing</a:t>
            </a:r>
          </a:p>
        </p:txBody>
      </p:sp>
      <p:sp>
        <p:nvSpPr>
          <p:cNvPr id="111621" name="Rectangle 3"/>
          <p:cNvSpPr>
            <a:spLocks noGrp="1" noChangeArrowheads="1"/>
          </p:cNvSpPr>
          <p:nvPr>
            <p:ph type="body" idx="1"/>
          </p:nvPr>
        </p:nvSpPr>
        <p:spPr/>
        <p:txBody>
          <a:bodyPr/>
          <a:lstStyle/>
          <a:p>
            <a:pPr eaLnBrk="1" hangingPunct="1"/>
            <a:r>
              <a:rPr lang="en-US" altLang="en-US" sz="1900"/>
              <a:t>Large XML files.							All the XML files are between 50MB and 200MB.</a:t>
            </a:r>
          </a:p>
          <a:p>
            <a:pPr eaLnBrk="1" hangingPunct="1"/>
            <a:r>
              <a:rPr lang="en-US" altLang="en-US" sz="1900"/>
              <a:t>XML Parsing Choices						. SAX								. DOM</a:t>
            </a:r>
          </a:p>
          <a:p>
            <a:pPr eaLnBrk="1" hangingPunct="1"/>
            <a:r>
              <a:rPr lang="en-US" altLang="en-US" sz="1900"/>
              <a:t>SAX								. Event Based							. Memory Efficient						. Slower than DOM</a:t>
            </a:r>
          </a:p>
          <a:p>
            <a:pPr eaLnBrk="1" hangingPunct="1"/>
            <a:r>
              <a:rPr lang="en-US" altLang="en-US" sz="1900"/>
              <a:t>DOM								. Memory Resident DOM tree					. Good for small XML files					. Fast</a:t>
            </a:r>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90389847-2E8C-4914-8583-007E24C6FAC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E1796ED5-3DE9-4D2F-BE08-36231D27F7B4}"/>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1019CF9-9858-4091-A59A-844D9226E93E}" type="slidenum">
              <a:rPr lang="en-US" altLang="en-US"/>
              <a:pPr/>
              <a:t>54</a:t>
            </a:fld>
            <a:endParaRPr lang="en-US" altLang="en-US"/>
          </a:p>
        </p:txBody>
      </p:sp>
      <p:sp>
        <p:nvSpPr>
          <p:cNvPr id="113668" name="Rectangle 2"/>
          <p:cNvSpPr>
            <a:spLocks noGrp="1" noChangeArrowheads="1"/>
          </p:cNvSpPr>
          <p:nvPr>
            <p:ph type="title"/>
          </p:nvPr>
        </p:nvSpPr>
        <p:spPr>
          <a:xfrm>
            <a:off x="574675" y="990600"/>
            <a:ext cx="8001000" cy="530225"/>
          </a:xfrm>
        </p:spPr>
        <p:txBody>
          <a:bodyPr/>
          <a:lstStyle/>
          <a:p>
            <a:pPr eaLnBrk="1" hangingPunct="1"/>
            <a:r>
              <a:rPr lang="en-US" altLang="en-US" sz="2500"/>
              <a:t>Memory management</a:t>
            </a:r>
          </a:p>
        </p:txBody>
      </p:sp>
      <p:sp>
        <p:nvSpPr>
          <p:cNvPr id="113669" name="Rectangle 3"/>
          <p:cNvSpPr>
            <a:spLocks noGrp="1" noChangeArrowheads="1"/>
          </p:cNvSpPr>
          <p:nvPr>
            <p:ph type="body" idx="1"/>
          </p:nvPr>
        </p:nvSpPr>
        <p:spPr/>
        <p:txBody>
          <a:bodyPr/>
          <a:lstStyle/>
          <a:p>
            <a:pPr eaLnBrk="1" hangingPunct="1"/>
            <a:r>
              <a:rPr lang="en-US" altLang="en-US" sz="1900"/>
              <a:t>Associations support count updated for every citation</a:t>
            </a:r>
          </a:p>
          <a:p>
            <a:pPr eaLnBrk="1" hangingPunct="1"/>
            <a:r>
              <a:rPr lang="en-US" altLang="en-US" sz="1900"/>
              <a:t>When should we write the associations data to disk (database)	</a:t>
            </a:r>
          </a:p>
          <a:p>
            <a:pPr eaLnBrk="1" hangingPunct="1">
              <a:buFont typeface="Wingdings" panose="05000000000000000000" pitchFamily="2" charset="2"/>
              <a:buNone/>
            </a:pPr>
            <a:r>
              <a:rPr lang="en-US" altLang="en-US" sz="1900"/>
              <a:t>		OR</a:t>
            </a:r>
          </a:p>
          <a:p>
            <a:pPr eaLnBrk="1" hangingPunct="1"/>
            <a:r>
              <a:rPr lang="en-US" altLang="en-US" sz="1900"/>
              <a:t>How does it matter?</a:t>
            </a:r>
          </a:p>
          <a:p>
            <a:pPr eaLnBrk="1" hangingPunct="1"/>
            <a:r>
              <a:rPr lang="en-US" altLang="en-US" sz="1900"/>
              <a:t>Memory-Disk Operations are slower than Memory-Memory operations</a:t>
            </a:r>
          </a:p>
          <a:p>
            <a:pPr eaLnBrk="1" hangingPunct="1"/>
            <a:r>
              <a:rPr lang="en-US" altLang="en-US" sz="1900"/>
              <a:t>Reducing the number of disk operations will increase the speed.</a:t>
            </a:r>
          </a:p>
          <a:p>
            <a:pPr eaLnBrk="1" hangingPunct="1">
              <a:buFont typeface="Wingdings" panose="05000000000000000000" pitchFamily="2" charset="2"/>
              <a:buNone/>
            </a:pPr>
            <a:r>
              <a:rPr lang="en-US" altLang="en-US" sz="1900"/>
              <a:t>					</a:t>
            </a:r>
          </a:p>
          <a:p>
            <a:pPr eaLnBrk="1" hangingPunct="1">
              <a:buFont typeface="Wingdings" panose="05000000000000000000" pitchFamily="2" charset="2"/>
              <a:buNone/>
            </a:pPr>
            <a:endParaRPr lang="en-US" altLang="en-US" sz="1900"/>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447FC537-37DB-4062-A7FC-EF47F975C82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566CAB75-C8AA-4775-AF16-A258752BB42A}"/>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24D036E-CB29-46A8-8955-629E08B117C2}" type="slidenum">
              <a:rPr lang="en-US" altLang="en-US"/>
              <a:pPr/>
              <a:t>55</a:t>
            </a:fld>
            <a:endParaRPr lang="en-US" altLang="en-US"/>
          </a:p>
        </p:txBody>
      </p:sp>
      <p:sp>
        <p:nvSpPr>
          <p:cNvPr id="115716" name="Rectangle 2"/>
          <p:cNvSpPr>
            <a:spLocks noGrp="1" noChangeArrowheads="1"/>
          </p:cNvSpPr>
          <p:nvPr>
            <p:ph type="title"/>
          </p:nvPr>
        </p:nvSpPr>
        <p:spPr>
          <a:xfrm>
            <a:off x="574675" y="990600"/>
            <a:ext cx="8001000" cy="530225"/>
          </a:xfrm>
        </p:spPr>
        <p:txBody>
          <a:bodyPr/>
          <a:lstStyle/>
          <a:p>
            <a:pPr eaLnBrk="1" hangingPunct="1"/>
            <a:r>
              <a:rPr lang="en-US" altLang="en-US" sz="2500"/>
              <a:t>Memory management</a:t>
            </a:r>
          </a:p>
        </p:txBody>
      </p:sp>
      <p:sp>
        <p:nvSpPr>
          <p:cNvPr id="115717" name="Rectangle 3"/>
          <p:cNvSpPr>
            <a:spLocks noGrp="1" noChangeArrowheads="1"/>
          </p:cNvSpPr>
          <p:nvPr>
            <p:ph type="body" idx="1"/>
          </p:nvPr>
        </p:nvSpPr>
        <p:spPr/>
        <p:txBody>
          <a:bodyPr/>
          <a:lstStyle/>
          <a:p>
            <a:pPr eaLnBrk="1" hangingPunct="1"/>
            <a:r>
              <a:rPr lang="en-US" altLang="en-US" sz="1900" dirty="0"/>
              <a:t>When should we write: Two choices					. After each citation						. Slow								. No need to take care of memory overflow			. Just before memory gets filled				. Fast								. Need a memory managing module</a:t>
            </a:r>
          </a:p>
          <a:p>
            <a:pPr eaLnBrk="1" hangingPunct="1">
              <a:buFont typeface="Wingdings" panose="05000000000000000000" pitchFamily="2" charset="2"/>
              <a:buNone/>
            </a:pPr>
            <a:endParaRPr lang="en-US" altLang="en-US" dirty="0"/>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0DF65BBC-6CED-4D90-ACA6-B57BA6B68EC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21D2C06A-C1BB-40E1-B498-25D0721BF113}"/>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B23925C6-C294-4413-98BA-75B3CE559085}" type="slidenum">
              <a:rPr lang="en-US" altLang="en-US"/>
              <a:pPr/>
              <a:t>56</a:t>
            </a:fld>
            <a:endParaRPr lang="en-US" altLang="en-US"/>
          </a:p>
        </p:txBody>
      </p:sp>
      <p:sp>
        <p:nvSpPr>
          <p:cNvPr id="117764" name="Rectangle 2"/>
          <p:cNvSpPr>
            <a:spLocks noGrp="1" noChangeArrowheads="1"/>
          </p:cNvSpPr>
          <p:nvPr>
            <p:ph type="title"/>
          </p:nvPr>
        </p:nvSpPr>
        <p:spPr>
          <a:xfrm>
            <a:off x="574675" y="1066800"/>
            <a:ext cx="8001000" cy="454025"/>
          </a:xfrm>
        </p:spPr>
        <p:txBody>
          <a:bodyPr/>
          <a:lstStyle/>
          <a:p>
            <a:pPr eaLnBrk="1" hangingPunct="1"/>
            <a:r>
              <a:rPr lang="en-US" altLang="en-US" sz="2500"/>
              <a:t>Memory management (continued…)</a:t>
            </a:r>
          </a:p>
        </p:txBody>
      </p:sp>
      <p:sp>
        <p:nvSpPr>
          <p:cNvPr id="117765" name="Rectangle 3"/>
          <p:cNvSpPr>
            <a:spLocks noGrp="1" noChangeArrowheads="1"/>
          </p:cNvSpPr>
          <p:nvPr>
            <p:ph type="body" idx="1"/>
          </p:nvPr>
        </p:nvSpPr>
        <p:spPr/>
        <p:txBody>
          <a:bodyPr/>
          <a:lstStyle/>
          <a:p>
            <a:pPr eaLnBrk="1" hangingPunct="1"/>
            <a:r>
              <a:rPr lang="en-US" altLang="en-US" sz="1900"/>
              <a:t>Registration</a:t>
            </a:r>
          </a:p>
        </p:txBody>
      </p:sp>
      <p:sp>
        <p:nvSpPr>
          <p:cNvPr id="117766" name="Rectangle 4"/>
          <p:cNvSpPr>
            <a:spLocks noChangeArrowheads="1"/>
          </p:cNvSpPr>
          <p:nvPr/>
        </p:nvSpPr>
        <p:spPr bwMode="auto">
          <a:xfrm>
            <a:off x="2971800" y="4114800"/>
            <a:ext cx="2438400" cy="1143000"/>
          </a:xfrm>
          <a:prstGeom prst="rect">
            <a:avLst/>
          </a:prstGeom>
          <a:solidFill>
            <a:srgbClr val="00B0F0"/>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a:latin typeface="Arial" panose="020B0604020202020204" pitchFamily="34" charset="0"/>
              </a:rPr>
              <a:t>Memory manager</a:t>
            </a:r>
          </a:p>
        </p:txBody>
      </p:sp>
      <p:sp>
        <p:nvSpPr>
          <p:cNvPr id="117767" name="Oval 5"/>
          <p:cNvSpPr>
            <a:spLocks noChangeArrowheads="1"/>
          </p:cNvSpPr>
          <p:nvPr/>
        </p:nvSpPr>
        <p:spPr bwMode="auto">
          <a:xfrm>
            <a:off x="2819400" y="2133600"/>
            <a:ext cx="990600" cy="914400"/>
          </a:xfrm>
          <a:prstGeom prst="ellipse">
            <a:avLst/>
          </a:prstGeom>
          <a:solidFill>
            <a:srgbClr val="92D050"/>
          </a:solidFill>
          <a:ln w="9525">
            <a:solidFill>
              <a:schemeClr val="tx1"/>
            </a:solidFill>
            <a:round/>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600">
                <a:latin typeface="Arial" panose="020B0604020202020204" pitchFamily="34" charset="0"/>
              </a:rPr>
              <a:t>Object-1</a:t>
            </a:r>
          </a:p>
        </p:txBody>
      </p:sp>
      <p:sp>
        <p:nvSpPr>
          <p:cNvPr id="117768" name="Oval 6"/>
          <p:cNvSpPr>
            <a:spLocks noChangeArrowheads="1"/>
          </p:cNvSpPr>
          <p:nvPr/>
        </p:nvSpPr>
        <p:spPr bwMode="auto">
          <a:xfrm>
            <a:off x="4495800" y="2133600"/>
            <a:ext cx="990600" cy="914400"/>
          </a:xfrm>
          <a:prstGeom prst="ellipse">
            <a:avLst/>
          </a:prstGeom>
          <a:solidFill>
            <a:srgbClr val="FFC000"/>
          </a:solidFill>
          <a:ln w="9525">
            <a:solidFill>
              <a:schemeClr val="tx1"/>
            </a:solidFill>
            <a:round/>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600">
                <a:latin typeface="Arial" panose="020B0604020202020204" pitchFamily="34" charset="0"/>
              </a:rPr>
              <a:t>Object-2</a:t>
            </a:r>
          </a:p>
        </p:txBody>
      </p:sp>
      <p:sp>
        <p:nvSpPr>
          <p:cNvPr id="117769" name="AutoShape 7"/>
          <p:cNvSpPr>
            <a:spLocks noChangeArrowheads="1"/>
          </p:cNvSpPr>
          <p:nvPr/>
        </p:nvSpPr>
        <p:spPr bwMode="auto">
          <a:xfrm>
            <a:off x="3124200" y="3048000"/>
            <a:ext cx="457200" cy="1066800"/>
          </a:xfrm>
          <a:prstGeom prst="downArrow">
            <a:avLst>
              <a:gd name="adj1" fmla="val 50000"/>
              <a:gd name="adj2" fmla="val 70000"/>
            </a:avLst>
          </a:prstGeom>
          <a:solidFill>
            <a:schemeClr val="accent1"/>
          </a:solidFill>
          <a:ln w="9525">
            <a:solidFill>
              <a:schemeClr val="tx1"/>
            </a:solidFill>
            <a:miter lim="800000"/>
            <a:headEnd/>
            <a:tailEnd/>
          </a:ln>
        </p:spPr>
        <p:txBody>
          <a:bodyPr vert="eaVert"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a:latin typeface="Arial" panose="020B0604020202020204" pitchFamily="34" charset="0"/>
              </a:rPr>
              <a:t>70%</a:t>
            </a:r>
          </a:p>
        </p:txBody>
      </p:sp>
      <p:sp>
        <p:nvSpPr>
          <p:cNvPr id="117770" name="AutoShape 8"/>
          <p:cNvSpPr>
            <a:spLocks noChangeArrowheads="1"/>
          </p:cNvSpPr>
          <p:nvPr/>
        </p:nvSpPr>
        <p:spPr bwMode="auto">
          <a:xfrm>
            <a:off x="4800600" y="3048000"/>
            <a:ext cx="457200" cy="1066800"/>
          </a:xfrm>
          <a:prstGeom prst="downArrow">
            <a:avLst>
              <a:gd name="adj1" fmla="val 50000"/>
              <a:gd name="adj2" fmla="val 87500"/>
            </a:avLst>
          </a:prstGeom>
          <a:solidFill>
            <a:schemeClr val="accent1"/>
          </a:solidFill>
          <a:ln w="9525">
            <a:solidFill>
              <a:schemeClr val="tx1"/>
            </a:solidFill>
            <a:miter lim="800000"/>
            <a:headEnd/>
            <a:tailEnd/>
          </a:ln>
        </p:spPr>
        <p:txBody>
          <a:bodyPr vert="eaVert"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a:latin typeface="Arial" panose="020B0604020202020204" pitchFamily="34" charset="0"/>
              </a:rPr>
              <a:t>90%</a:t>
            </a:r>
          </a:p>
        </p:txBody>
      </p:sp>
      <p:sp>
        <p:nvSpPr>
          <p:cNvPr id="12" name="TextBox 11"/>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3" name="Picture 2">
            <a:extLst>
              <a:ext uri="{FF2B5EF4-FFF2-40B4-BE49-F238E27FC236}">
                <a16:creationId xmlns:a16="http://schemas.microsoft.com/office/drawing/2014/main" id="{ED6ED9D2-AAFC-4268-B10D-453ED2180DF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15" name="Date Placeholder 7">
            <a:extLst>
              <a:ext uri="{FF2B5EF4-FFF2-40B4-BE49-F238E27FC236}">
                <a16:creationId xmlns:a16="http://schemas.microsoft.com/office/drawing/2014/main" id="{E9C0EB07-8B60-44A2-9AD3-6D075025E724}"/>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18D93E2-4006-4CFA-99AF-AAAED964F49C}" type="slidenum">
              <a:rPr lang="en-US" altLang="en-US"/>
              <a:pPr/>
              <a:t>57</a:t>
            </a:fld>
            <a:endParaRPr lang="en-US" altLang="en-US"/>
          </a:p>
        </p:txBody>
      </p:sp>
      <p:sp>
        <p:nvSpPr>
          <p:cNvPr id="119812" name="Rectangle 2"/>
          <p:cNvSpPr>
            <a:spLocks noGrp="1" noChangeArrowheads="1"/>
          </p:cNvSpPr>
          <p:nvPr>
            <p:ph type="title"/>
          </p:nvPr>
        </p:nvSpPr>
        <p:spPr>
          <a:xfrm>
            <a:off x="574675" y="990600"/>
            <a:ext cx="8001000" cy="530225"/>
          </a:xfrm>
        </p:spPr>
        <p:txBody>
          <a:bodyPr/>
          <a:lstStyle/>
          <a:p>
            <a:pPr eaLnBrk="1" hangingPunct="1"/>
            <a:r>
              <a:rPr lang="en-US" altLang="en-US" sz="2500"/>
              <a:t>Memory management (continued…)</a:t>
            </a:r>
          </a:p>
        </p:txBody>
      </p:sp>
      <p:sp>
        <p:nvSpPr>
          <p:cNvPr id="119813" name="Rectangle 3"/>
          <p:cNvSpPr>
            <a:spLocks noGrp="1" noChangeArrowheads="1"/>
          </p:cNvSpPr>
          <p:nvPr>
            <p:ph type="body" idx="1"/>
          </p:nvPr>
        </p:nvSpPr>
        <p:spPr/>
        <p:txBody>
          <a:bodyPr/>
          <a:lstStyle/>
          <a:p>
            <a:pPr eaLnBrk="1" hangingPunct="1"/>
            <a:r>
              <a:rPr lang="en-US" altLang="en-US" sz="1900"/>
              <a:t>Notification</a:t>
            </a:r>
          </a:p>
        </p:txBody>
      </p:sp>
      <p:sp>
        <p:nvSpPr>
          <p:cNvPr id="119814" name="Rectangle 4"/>
          <p:cNvSpPr>
            <a:spLocks noChangeArrowheads="1"/>
          </p:cNvSpPr>
          <p:nvPr/>
        </p:nvSpPr>
        <p:spPr bwMode="auto">
          <a:xfrm>
            <a:off x="2667000" y="4191000"/>
            <a:ext cx="2438400" cy="1143000"/>
          </a:xfrm>
          <a:prstGeom prst="rect">
            <a:avLst/>
          </a:prstGeom>
          <a:solidFill>
            <a:srgbClr val="00B0F0"/>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a:latin typeface="Arial" panose="020B0604020202020204" pitchFamily="34" charset="0"/>
              </a:rPr>
              <a:t>Memory manager</a:t>
            </a:r>
          </a:p>
        </p:txBody>
      </p:sp>
      <p:sp>
        <p:nvSpPr>
          <p:cNvPr id="119815" name="Oval 5"/>
          <p:cNvSpPr>
            <a:spLocks noChangeArrowheads="1"/>
          </p:cNvSpPr>
          <p:nvPr/>
        </p:nvSpPr>
        <p:spPr bwMode="auto">
          <a:xfrm>
            <a:off x="2971800" y="2133600"/>
            <a:ext cx="838200" cy="838200"/>
          </a:xfrm>
          <a:prstGeom prst="ellipse">
            <a:avLst/>
          </a:prstGeom>
          <a:solidFill>
            <a:srgbClr val="92D050"/>
          </a:solidFill>
          <a:ln w="9525">
            <a:solidFill>
              <a:schemeClr val="tx1"/>
            </a:solidFill>
            <a:round/>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600">
                <a:latin typeface="Arial" panose="020B0604020202020204" pitchFamily="34" charset="0"/>
              </a:rPr>
              <a:t>Object-1</a:t>
            </a:r>
          </a:p>
        </p:txBody>
      </p:sp>
      <p:sp>
        <p:nvSpPr>
          <p:cNvPr id="119816" name="AutoShape 6"/>
          <p:cNvSpPr>
            <a:spLocks noChangeArrowheads="1"/>
          </p:cNvSpPr>
          <p:nvPr/>
        </p:nvSpPr>
        <p:spPr bwMode="auto">
          <a:xfrm>
            <a:off x="6096000" y="1981200"/>
            <a:ext cx="1752600" cy="2819400"/>
          </a:xfrm>
          <a:prstGeom prst="flowChartAlternateProcess">
            <a:avLst/>
          </a:prstGeom>
          <a:solidFill>
            <a:srgbClr val="00B0F0"/>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a:latin typeface="Arial" panose="020B0604020202020204" pitchFamily="34" charset="0"/>
              </a:rPr>
              <a:t>Memory Pool</a:t>
            </a:r>
          </a:p>
        </p:txBody>
      </p:sp>
      <p:sp>
        <p:nvSpPr>
          <p:cNvPr id="119817" name="AutoShape 7"/>
          <p:cNvSpPr>
            <a:spLocks noChangeArrowheads="1"/>
          </p:cNvSpPr>
          <p:nvPr/>
        </p:nvSpPr>
        <p:spPr bwMode="auto">
          <a:xfrm>
            <a:off x="3810000" y="2362200"/>
            <a:ext cx="2286000" cy="381000"/>
          </a:xfrm>
          <a:prstGeom prst="leftArrow">
            <a:avLst>
              <a:gd name="adj1" fmla="val 50000"/>
              <a:gd name="adj2" fmla="val 145000"/>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a:latin typeface="Arial" panose="020B0604020202020204" pitchFamily="34" charset="0"/>
              </a:rPr>
              <a:t>Claim</a:t>
            </a:r>
          </a:p>
        </p:txBody>
      </p:sp>
      <p:sp>
        <p:nvSpPr>
          <p:cNvPr id="119818" name="AutoShape 8"/>
          <p:cNvSpPr>
            <a:spLocks noChangeArrowheads="1"/>
          </p:cNvSpPr>
          <p:nvPr/>
        </p:nvSpPr>
        <p:spPr bwMode="auto">
          <a:xfrm>
            <a:off x="3048000" y="2971800"/>
            <a:ext cx="685800" cy="1219200"/>
          </a:xfrm>
          <a:prstGeom prst="upArrow">
            <a:avLst>
              <a:gd name="adj1" fmla="val 50000"/>
              <a:gd name="adj2" fmla="val 57144"/>
            </a:avLst>
          </a:prstGeom>
          <a:solidFill>
            <a:schemeClr val="accent1"/>
          </a:solidFill>
          <a:ln w="9525">
            <a:solidFill>
              <a:schemeClr val="tx1"/>
            </a:solidFill>
            <a:miter lim="800000"/>
            <a:headEnd/>
            <a:tailEnd/>
          </a:ln>
        </p:spPr>
        <p:txBody>
          <a:bodyPr vert="eaVert"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000">
                <a:latin typeface="Arial" panose="020B0604020202020204" pitchFamily="34" charset="0"/>
              </a:rPr>
              <a:t>Running low </a:t>
            </a:r>
          </a:p>
          <a:p>
            <a:pPr algn="ctr"/>
            <a:r>
              <a:rPr lang="en-US" altLang="en-US" sz="1000">
                <a:latin typeface="Arial" panose="020B0604020202020204" pitchFamily="34" charset="0"/>
              </a:rPr>
              <a:t>on memory</a:t>
            </a:r>
          </a:p>
        </p:txBody>
      </p:sp>
      <p:sp>
        <p:nvSpPr>
          <p:cNvPr id="119819" name="Line 9"/>
          <p:cNvSpPr>
            <a:spLocks noChangeShapeType="1"/>
          </p:cNvSpPr>
          <p:nvPr/>
        </p:nvSpPr>
        <p:spPr bwMode="auto">
          <a:xfrm flipH="1">
            <a:off x="5105400" y="4343400"/>
            <a:ext cx="990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 name="TextBox 12"/>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14" name="Picture 13">
            <a:extLst>
              <a:ext uri="{FF2B5EF4-FFF2-40B4-BE49-F238E27FC236}">
                <a16:creationId xmlns:a16="http://schemas.microsoft.com/office/drawing/2014/main" id="{59708887-AB40-4714-A3C7-3A689226C4D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15" name="Date Placeholder 7">
            <a:extLst>
              <a:ext uri="{FF2B5EF4-FFF2-40B4-BE49-F238E27FC236}">
                <a16:creationId xmlns:a16="http://schemas.microsoft.com/office/drawing/2014/main" id="{2CEFEAB5-2381-4B4F-854D-DCEE7C63B662}"/>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8B3AEAC-2589-48C6-B759-F0828CD086C1}" type="slidenum">
              <a:rPr lang="en-US" altLang="en-US"/>
              <a:pPr/>
              <a:t>58</a:t>
            </a:fld>
            <a:endParaRPr lang="en-US" altLang="en-US"/>
          </a:p>
        </p:txBody>
      </p:sp>
      <p:sp>
        <p:nvSpPr>
          <p:cNvPr id="121860" name="Rectangle 2"/>
          <p:cNvSpPr>
            <a:spLocks noGrp="1" noChangeArrowheads="1"/>
          </p:cNvSpPr>
          <p:nvPr>
            <p:ph type="title"/>
          </p:nvPr>
        </p:nvSpPr>
        <p:spPr/>
        <p:txBody>
          <a:bodyPr/>
          <a:lstStyle/>
          <a:p>
            <a:pPr eaLnBrk="1" hangingPunct="1"/>
            <a:r>
              <a:rPr lang="en-US" altLang="en-US"/>
              <a:t>Database design</a:t>
            </a:r>
          </a:p>
        </p:txBody>
      </p:sp>
      <p:sp>
        <p:nvSpPr>
          <p:cNvPr id="121861" name="Rectangle 3"/>
          <p:cNvSpPr>
            <a:spLocks noGrp="1" noChangeArrowheads="1"/>
          </p:cNvSpPr>
          <p:nvPr>
            <p:ph type="body" idx="1"/>
          </p:nvPr>
        </p:nvSpPr>
        <p:spPr/>
        <p:txBody>
          <a:bodyPr/>
          <a:lstStyle/>
          <a:p>
            <a:pPr eaLnBrk="1" hangingPunct="1"/>
            <a:r>
              <a:rPr lang="en-US" altLang="en-US" sz="1900"/>
              <a:t>Page Size</a:t>
            </a:r>
          </a:p>
          <a:p>
            <a:pPr eaLnBrk="1" hangingPunct="1"/>
            <a:r>
              <a:rPr lang="en-US" altLang="en-US" sz="1900"/>
              <a:t>Buffer Pool size</a:t>
            </a:r>
          </a:p>
          <a:p>
            <a:pPr eaLnBrk="1" hangingPunct="1"/>
            <a:r>
              <a:rPr lang="en-US" altLang="en-US" sz="1900"/>
              <a:t>Pre-fetch</a:t>
            </a:r>
          </a:p>
          <a:p>
            <a:pPr eaLnBrk="1" hangingPunct="1"/>
            <a:r>
              <a:rPr lang="en-US" altLang="en-US" sz="1900"/>
              <a:t>Indexes</a:t>
            </a:r>
          </a:p>
          <a:p>
            <a:pPr eaLnBrk="1" hangingPunct="1"/>
            <a:endParaRPr lang="en-US" altLang="en-US" sz="1900"/>
          </a:p>
        </p:txBody>
      </p:sp>
      <p:sp>
        <p:nvSpPr>
          <p:cNvPr id="7" name="TextBox 6"/>
          <p:cNvSpPr txBox="1"/>
          <p:nvPr/>
        </p:nvSpPr>
        <p:spPr>
          <a:xfrm>
            <a:off x="0" y="-1270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770C77D2-FDE2-4D87-85C8-ACF321D00E3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B1B4C942-9244-4BB3-BE12-FA4FAB03ED0D}"/>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EFEF9FE-DF9B-4B1F-9084-06B668174AAA}" type="slidenum">
              <a:rPr lang="en-US" altLang="en-US"/>
              <a:pPr/>
              <a:t>59</a:t>
            </a:fld>
            <a:endParaRPr lang="en-US" altLang="en-US"/>
          </a:p>
        </p:txBody>
      </p:sp>
      <p:sp>
        <p:nvSpPr>
          <p:cNvPr id="123908" name="Rectangle 2"/>
          <p:cNvSpPr>
            <a:spLocks noGrp="1" noChangeArrowheads="1"/>
          </p:cNvSpPr>
          <p:nvPr>
            <p:ph type="title"/>
          </p:nvPr>
        </p:nvSpPr>
        <p:spPr>
          <a:xfrm>
            <a:off x="574675" y="990600"/>
            <a:ext cx="8001000" cy="530225"/>
          </a:xfrm>
        </p:spPr>
        <p:txBody>
          <a:bodyPr/>
          <a:lstStyle/>
          <a:p>
            <a:pPr eaLnBrk="1" hangingPunct="1"/>
            <a:r>
              <a:rPr lang="en-US" altLang="en-US" sz="2500"/>
              <a:t>DB2 Storage</a:t>
            </a:r>
          </a:p>
        </p:txBody>
      </p:sp>
      <p:pic>
        <p:nvPicPr>
          <p:cNvPr id="123909" name="Picture 4" descr="behi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676400"/>
            <a:ext cx="56229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9" name="Picture 8">
            <a:extLst>
              <a:ext uri="{FF2B5EF4-FFF2-40B4-BE49-F238E27FC236}">
                <a16:creationId xmlns:a16="http://schemas.microsoft.com/office/drawing/2014/main" id="{11198A9D-042F-412A-A37A-262A305DB394}"/>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10" name="Date Placeholder 7">
            <a:extLst>
              <a:ext uri="{FF2B5EF4-FFF2-40B4-BE49-F238E27FC236}">
                <a16:creationId xmlns:a16="http://schemas.microsoft.com/office/drawing/2014/main" id="{4C44E102-D3E2-45E7-B8CA-81C205AEDBE2}"/>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8AC4D752-56C0-4413-8B93-1027CBAC3D2D}" type="slidenum">
              <a:rPr lang="en-US" altLang="en-US"/>
              <a:pPr/>
              <a:t>6</a:t>
            </a:fld>
            <a:endParaRPr lang="en-US" altLang="en-US"/>
          </a:p>
        </p:txBody>
      </p:sp>
      <p:sp>
        <p:nvSpPr>
          <p:cNvPr id="15364" name="Rectangle 2"/>
          <p:cNvSpPr>
            <a:spLocks noGrp="1" noChangeArrowheads="1"/>
          </p:cNvSpPr>
          <p:nvPr>
            <p:ph type="title"/>
          </p:nvPr>
        </p:nvSpPr>
        <p:spPr/>
        <p:txBody>
          <a:bodyPr/>
          <a:lstStyle/>
          <a:p>
            <a:pPr eaLnBrk="1" hangingPunct="1"/>
            <a:r>
              <a:rPr lang="en-US" altLang="en-US" sz="2500"/>
              <a:t>Motivating Example (Continued…)</a:t>
            </a:r>
          </a:p>
        </p:txBody>
      </p:sp>
      <p:sp>
        <p:nvSpPr>
          <p:cNvPr id="15365" name="Rectangle 3"/>
          <p:cNvSpPr>
            <a:spLocks noGrp="1" noChangeArrowheads="1"/>
          </p:cNvSpPr>
          <p:nvPr>
            <p:ph type="body" idx="1"/>
          </p:nvPr>
        </p:nvSpPr>
        <p:spPr/>
        <p:txBody>
          <a:bodyPr/>
          <a:lstStyle/>
          <a:p>
            <a:pPr eaLnBrk="1" hangingPunct="1"/>
            <a:endParaRPr lang="en-US" altLang="en-US" sz="1900"/>
          </a:p>
          <a:p>
            <a:pPr eaLnBrk="1" hangingPunct="1"/>
            <a:r>
              <a:rPr lang="en-US" altLang="en-US" sz="1900"/>
              <a:t>The above rule can change the behavior of a human.</a:t>
            </a:r>
          </a:p>
          <a:p>
            <a:pPr eaLnBrk="1" hangingPunct="1"/>
            <a:r>
              <a:rPr lang="en-US" altLang="en-US" sz="1900"/>
              <a:t>A company selling women’s clothing may not want to advertise in the newspaper during the occurrence of a “catastrophe”.</a:t>
            </a:r>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CC416732-516F-4006-8601-434829A1C38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4C06929C-C1A0-49A1-90DB-7FCB51B625C2}"/>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5D5457D-D3AF-47F9-A9B0-CDF1ED73DF6D}" type="slidenum">
              <a:rPr lang="en-US" altLang="en-US"/>
              <a:pPr/>
              <a:t>60</a:t>
            </a:fld>
            <a:endParaRPr lang="en-US" altLang="en-US"/>
          </a:p>
        </p:txBody>
      </p:sp>
      <p:sp>
        <p:nvSpPr>
          <p:cNvPr id="125956" name="Rectangle 2"/>
          <p:cNvSpPr>
            <a:spLocks noGrp="1" noChangeArrowheads="1"/>
          </p:cNvSpPr>
          <p:nvPr>
            <p:ph type="title"/>
          </p:nvPr>
        </p:nvSpPr>
        <p:spPr>
          <a:xfrm>
            <a:off x="574675" y="990600"/>
            <a:ext cx="8001000" cy="530225"/>
          </a:xfrm>
        </p:spPr>
        <p:txBody>
          <a:bodyPr/>
          <a:lstStyle/>
          <a:p>
            <a:pPr eaLnBrk="1" hangingPunct="1"/>
            <a:r>
              <a:rPr lang="en-US" altLang="en-US" sz="2500"/>
              <a:t>Page</a:t>
            </a:r>
          </a:p>
        </p:txBody>
      </p:sp>
      <p:sp>
        <p:nvSpPr>
          <p:cNvPr id="125957" name="Rectangle 3"/>
          <p:cNvSpPr>
            <a:spLocks noGrp="1" noChangeArrowheads="1"/>
          </p:cNvSpPr>
          <p:nvPr>
            <p:ph type="body" idx="1"/>
          </p:nvPr>
        </p:nvSpPr>
        <p:spPr/>
        <p:txBody>
          <a:bodyPr/>
          <a:lstStyle/>
          <a:p>
            <a:pPr eaLnBrk="1" hangingPunct="1"/>
            <a:r>
              <a:rPr lang="en-US" altLang="en-US" sz="1900"/>
              <a:t>DB2 table space or index is composed of pages.</a:t>
            </a:r>
          </a:p>
          <a:p>
            <a:pPr eaLnBrk="1" hangingPunct="1"/>
            <a:r>
              <a:rPr lang="en-US" altLang="en-US" sz="1900"/>
              <a:t>Page size variations: 4KB, 8KB, 16KB, 32KB.</a:t>
            </a:r>
          </a:p>
          <a:p>
            <a:pPr eaLnBrk="1" hangingPunct="1"/>
            <a:r>
              <a:rPr lang="en-US" altLang="en-US" sz="1900"/>
              <a:t>All read and write operations are in terms of pages.</a:t>
            </a:r>
          </a:p>
          <a:p>
            <a:pPr eaLnBrk="1" hangingPunct="1"/>
            <a:endParaRPr lang="en-US" altLang="en-US" sz="1900"/>
          </a:p>
          <a:p>
            <a:pPr eaLnBrk="1" hangingPunct="1"/>
            <a:endParaRPr lang="en-US" altLang="en-US" sz="1900"/>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8F901844-EDE8-4F0A-A5F1-E264A93F9BD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848A11C4-669D-417C-9012-B7959AD4A65D}"/>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C6B4ED95-B1A7-40FB-B8D4-8B1A7E3CB804}" type="slidenum">
              <a:rPr lang="en-US" altLang="en-US"/>
              <a:pPr/>
              <a:t>61</a:t>
            </a:fld>
            <a:endParaRPr lang="en-US" altLang="en-US"/>
          </a:p>
        </p:txBody>
      </p:sp>
      <p:sp>
        <p:nvSpPr>
          <p:cNvPr id="128004" name="Rectangle 2"/>
          <p:cNvSpPr>
            <a:spLocks noGrp="1" noChangeArrowheads="1"/>
          </p:cNvSpPr>
          <p:nvPr>
            <p:ph type="title"/>
          </p:nvPr>
        </p:nvSpPr>
        <p:spPr>
          <a:xfrm>
            <a:off x="574675" y="990600"/>
            <a:ext cx="8001000" cy="530225"/>
          </a:xfrm>
        </p:spPr>
        <p:txBody>
          <a:bodyPr/>
          <a:lstStyle/>
          <a:p>
            <a:pPr eaLnBrk="1" hangingPunct="1"/>
            <a:r>
              <a:rPr lang="en-US" altLang="en-US" sz="2500"/>
              <a:t>Page organization</a:t>
            </a:r>
          </a:p>
        </p:txBody>
      </p:sp>
      <p:sp>
        <p:nvSpPr>
          <p:cNvPr id="128005" name="Rectangle 3"/>
          <p:cNvSpPr>
            <a:spLocks noGrp="1" noChangeArrowheads="1"/>
          </p:cNvSpPr>
          <p:nvPr>
            <p:ph type="body" idx="1"/>
          </p:nvPr>
        </p:nvSpPr>
        <p:spPr>
          <a:xfrm>
            <a:off x="566738" y="1752600"/>
            <a:ext cx="8043862" cy="4343400"/>
          </a:xfrm>
        </p:spPr>
        <p:txBody>
          <a:bodyPr/>
          <a:lstStyle/>
          <a:p>
            <a:pPr eaLnBrk="1" hangingPunct="1"/>
            <a:r>
              <a:rPr lang="en-US" altLang="en-US" sz="1900"/>
              <a:t>Maximum of 255 row pointers can be defined per page</a:t>
            </a:r>
          </a:p>
        </p:txBody>
      </p:sp>
      <p:pic>
        <p:nvPicPr>
          <p:cNvPr id="128006" name="Picture 4" descr="behind-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057400"/>
            <a:ext cx="5181600" cy="403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0" y="-1270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9" name="Picture 8">
            <a:extLst>
              <a:ext uri="{FF2B5EF4-FFF2-40B4-BE49-F238E27FC236}">
                <a16:creationId xmlns:a16="http://schemas.microsoft.com/office/drawing/2014/main" id="{887A95EB-56DD-4C4C-A1AB-B3A16F6F0BB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10" name="Date Placeholder 7">
            <a:extLst>
              <a:ext uri="{FF2B5EF4-FFF2-40B4-BE49-F238E27FC236}">
                <a16:creationId xmlns:a16="http://schemas.microsoft.com/office/drawing/2014/main" id="{C12AD933-70AA-45DE-A93F-EEFC36C421FE}"/>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0361B634-5C8A-4982-928E-FFD55541EEC3}" type="slidenum">
              <a:rPr lang="en-US" altLang="en-US"/>
              <a:pPr/>
              <a:t>62</a:t>
            </a:fld>
            <a:endParaRPr lang="en-US" altLang="en-US"/>
          </a:p>
        </p:txBody>
      </p:sp>
      <p:sp>
        <p:nvSpPr>
          <p:cNvPr id="130052" name="Rectangle 2"/>
          <p:cNvSpPr>
            <a:spLocks noGrp="1" noChangeArrowheads="1"/>
          </p:cNvSpPr>
          <p:nvPr>
            <p:ph type="title"/>
          </p:nvPr>
        </p:nvSpPr>
        <p:spPr>
          <a:xfrm>
            <a:off x="574675" y="990600"/>
            <a:ext cx="8001000" cy="530225"/>
          </a:xfrm>
        </p:spPr>
        <p:txBody>
          <a:bodyPr/>
          <a:lstStyle/>
          <a:p>
            <a:pPr eaLnBrk="1" hangingPunct="1"/>
            <a:r>
              <a:rPr lang="en-US" altLang="en-US" sz="2500"/>
              <a:t>Experiments</a:t>
            </a:r>
          </a:p>
        </p:txBody>
      </p:sp>
      <p:sp>
        <p:nvSpPr>
          <p:cNvPr id="130053" name="Rectangle 3"/>
          <p:cNvSpPr>
            <a:spLocks noGrp="1" noChangeArrowheads="1"/>
          </p:cNvSpPr>
          <p:nvPr>
            <p:ph type="body" idx="1"/>
          </p:nvPr>
        </p:nvSpPr>
        <p:spPr/>
        <p:txBody>
          <a:bodyPr/>
          <a:lstStyle/>
          <a:p>
            <a:pPr eaLnBrk="1" hangingPunct="1"/>
            <a:r>
              <a:rPr lang="en-US" altLang="en-US" sz="1900"/>
              <a:t>Experimented with different page sizes for different tables with the following goals:						. Minimize the time to create the Knowledge Warehouse	. Minimize the disk usage of the Knowledge Warehouse</a:t>
            </a:r>
          </a:p>
          <a:p>
            <a:pPr eaLnBrk="1" hangingPunct="1"/>
            <a:r>
              <a:rPr lang="en-US" altLang="en-US" sz="1900"/>
              <a:t>Page size affects both of them</a:t>
            </a:r>
          </a:p>
          <a:p>
            <a:pPr eaLnBrk="1" hangingPunct="1"/>
            <a:r>
              <a:rPr lang="en-US" altLang="en-US" sz="1900"/>
              <a:t>Buffer Pool size affects the first goal 	</a:t>
            </a:r>
          </a:p>
          <a:p>
            <a:pPr eaLnBrk="1" hangingPunct="1"/>
            <a:r>
              <a:rPr lang="en-US" altLang="en-US" sz="1900"/>
              <a:t>An optimal page size depends on the table schema		Large page size is not always good				Small page size is not always good</a:t>
            </a:r>
          </a:p>
          <a:p>
            <a:pPr eaLnBrk="1" hangingPunct="1"/>
            <a:r>
              <a:rPr lang="en-US" altLang="en-US" sz="1900"/>
              <a:t>A large buffer pool is always good.</a:t>
            </a:r>
          </a:p>
          <a:p>
            <a:pPr eaLnBrk="1" hangingPunct="1"/>
            <a:r>
              <a:rPr lang="en-US" altLang="en-US" sz="1900"/>
              <a:t>Finding an optimal buffer pool size is equivalent to finding how much main memory  DB2 can use </a:t>
            </a:r>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ED726F13-3C1E-40F3-9978-089A36BCE1E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102FEA7C-B1F9-40C1-A701-9AEE601B75C0}"/>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276A82F-D8B3-4014-A9F0-4CE47154AD06}" type="slidenum">
              <a:rPr lang="en-US" altLang="en-US"/>
              <a:pPr/>
              <a:t>63</a:t>
            </a:fld>
            <a:endParaRPr lang="en-US" altLang="en-US"/>
          </a:p>
        </p:txBody>
      </p:sp>
      <p:sp>
        <p:nvSpPr>
          <p:cNvPr id="132100" name="Rectangle 2"/>
          <p:cNvSpPr>
            <a:spLocks noGrp="1" noChangeArrowheads="1"/>
          </p:cNvSpPr>
          <p:nvPr>
            <p:ph type="title"/>
          </p:nvPr>
        </p:nvSpPr>
        <p:spPr>
          <a:xfrm>
            <a:off x="574675" y="990600"/>
            <a:ext cx="8001000" cy="530225"/>
          </a:xfrm>
        </p:spPr>
        <p:txBody>
          <a:bodyPr/>
          <a:lstStyle/>
          <a:p>
            <a:pPr eaLnBrk="1" hangingPunct="1"/>
            <a:r>
              <a:rPr lang="en-US" altLang="en-US" sz="2500"/>
              <a:t>Experiments (Continued…)</a:t>
            </a:r>
          </a:p>
        </p:txBody>
      </p:sp>
      <p:sp>
        <p:nvSpPr>
          <p:cNvPr id="132101" name="Rectangle 3"/>
          <p:cNvSpPr>
            <a:spLocks noGrp="1" noChangeArrowheads="1"/>
          </p:cNvSpPr>
          <p:nvPr>
            <p:ph type="body" idx="1"/>
          </p:nvPr>
        </p:nvSpPr>
        <p:spPr/>
        <p:txBody>
          <a:bodyPr/>
          <a:lstStyle/>
          <a:p>
            <a:pPr eaLnBrk="1" hangingPunct="1"/>
            <a:r>
              <a:rPr lang="en-US" altLang="en-US" sz="2100"/>
              <a:t>Finding page size for table “cid_pmid”</a:t>
            </a:r>
          </a:p>
          <a:p>
            <a:pPr eaLnBrk="1" hangingPunct="1"/>
            <a:r>
              <a:rPr lang="en-US" altLang="en-US" sz="2100"/>
              <a:t>cid_pmid (cid varchar(8), pmid varchar(10), descriptor varchar(50), qualifier(30) ).</a:t>
            </a:r>
          </a:p>
          <a:p>
            <a:pPr eaLnBrk="1" hangingPunct="1"/>
            <a:r>
              <a:rPr lang="en-US" altLang="en-US" sz="2100"/>
              <a:t>Average row length is 45 bytes</a:t>
            </a:r>
          </a:p>
          <a:p>
            <a:pPr eaLnBrk="1" hangingPunct="1"/>
            <a:r>
              <a:rPr lang="en-US" altLang="en-US" sz="2100"/>
              <a:t>When 16 KB page was used to populate cid_pmid for the first 20 xml files:</a:t>
            </a:r>
          </a:p>
          <a:p>
            <a:pPr eaLnBrk="1" hangingPunct="1">
              <a:buFont typeface="Wingdings" panose="05000000000000000000" pitchFamily="2" charset="2"/>
              <a:buNone/>
            </a:pPr>
            <a:endParaRPr lang="en-US" altLang="en-US" sz="2100"/>
          </a:p>
          <a:p>
            <a:pPr eaLnBrk="1" hangingPunct="1">
              <a:buFont typeface="Wingdings" panose="05000000000000000000" pitchFamily="2" charset="2"/>
              <a:buNone/>
            </a:pPr>
            <a:r>
              <a:rPr lang="en-US" altLang="en-US" sz="2100"/>
              <a:t>		Actual Size	Expected Size 	          Utilization       </a:t>
            </a:r>
          </a:p>
          <a:p>
            <a:pPr eaLnBrk="1" hangingPunct="1">
              <a:buFont typeface="Wingdings" panose="05000000000000000000" pitchFamily="2" charset="2"/>
              <a:buNone/>
            </a:pPr>
            <a:r>
              <a:rPr lang="en-US" altLang="en-US" sz="2100"/>
              <a:t>             317MB		220MB		0.698</a:t>
            </a:r>
          </a:p>
          <a:p>
            <a:pPr eaLnBrk="1" hangingPunct="1">
              <a:buFont typeface="Wingdings" panose="05000000000000000000" pitchFamily="2" charset="2"/>
              <a:buNone/>
            </a:pPr>
            <a:r>
              <a:rPr lang="en-US" altLang="en-US" sz="2100"/>
              <a:t>    </a:t>
            </a:r>
          </a:p>
          <a:p>
            <a:pPr eaLnBrk="1" hangingPunct="1">
              <a:buFont typeface="Wingdings" panose="05000000000000000000" pitchFamily="2" charset="2"/>
              <a:buNone/>
            </a:pPr>
            <a:r>
              <a:rPr lang="en-US" altLang="en-US" sz="2100"/>
              <a:t>When 8 KB page is used Utilization was 80%.</a:t>
            </a:r>
          </a:p>
          <a:p>
            <a:pPr eaLnBrk="1" hangingPunct="1">
              <a:buFont typeface="Wingdings" panose="05000000000000000000" pitchFamily="2" charset="2"/>
              <a:buNone/>
            </a:pPr>
            <a:endParaRPr lang="en-US" altLang="en-US" sz="2100"/>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B73D42B6-6CB9-4B45-97F5-019C1B461DA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C5A6B1B7-79EC-4D56-B894-3C81B4AD043D}"/>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7211732-8694-4F03-AD3D-B1AAFC5325D4}" type="slidenum">
              <a:rPr lang="en-US" altLang="en-US"/>
              <a:pPr/>
              <a:t>64</a:t>
            </a:fld>
            <a:endParaRPr lang="en-US" altLang="en-US"/>
          </a:p>
        </p:txBody>
      </p:sp>
      <p:sp>
        <p:nvSpPr>
          <p:cNvPr id="134148" name="Rectangle 2"/>
          <p:cNvSpPr>
            <a:spLocks noGrp="1" noChangeArrowheads="1"/>
          </p:cNvSpPr>
          <p:nvPr>
            <p:ph type="title"/>
          </p:nvPr>
        </p:nvSpPr>
        <p:spPr>
          <a:xfrm>
            <a:off x="574675" y="990600"/>
            <a:ext cx="8001000" cy="530225"/>
          </a:xfrm>
        </p:spPr>
        <p:txBody>
          <a:bodyPr/>
          <a:lstStyle/>
          <a:p>
            <a:pPr eaLnBrk="1" hangingPunct="1"/>
            <a:r>
              <a:rPr lang="en-US" altLang="en-US" sz="2500"/>
              <a:t>KW Creation Results</a:t>
            </a:r>
          </a:p>
        </p:txBody>
      </p:sp>
      <p:sp>
        <p:nvSpPr>
          <p:cNvPr id="134149" name="Rectangle 3"/>
          <p:cNvSpPr>
            <a:spLocks noGrp="1" noChangeArrowheads="1"/>
          </p:cNvSpPr>
          <p:nvPr>
            <p:ph type="body" idx="1"/>
          </p:nvPr>
        </p:nvSpPr>
        <p:spPr/>
        <p:txBody>
          <a:bodyPr/>
          <a:lstStyle/>
          <a:p>
            <a:pPr eaLnBrk="1" hangingPunct="1"/>
            <a:r>
              <a:rPr lang="en-US" altLang="en-US" sz="1900"/>
              <a:t>Time taken for the Creation:</a:t>
            </a:r>
          </a:p>
          <a:p>
            <a:pPr eaLnBrk="1" hangingPunct="1"/>
            <a:r>
              <a:rPr lang="en-US" altLang="en-US" sz="1900"/>
              <a:t>Disk  size of the KW:</a:t>
            </a:r>
          </a:p>
          <a:p>
            <a:pPr eaLnBrk="1" hangingPunct="1"/>
            <a:r>
              <a:rPr lang="en-US" altLang="en-US" sz="1900"/>
              <a:t>Time taken to read the associations table to compute strong associations:</a:t>
            </a:r>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EADC4B1C-C6D7-4067-ABBC-519632C1CDF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5FF52591-23D7-4FCD-BE72-BCA2C97AC14B}"/>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5B12650-A082-4FBB-A8FE-0C3A2A961C56}" type="slidenum">
              <a:rPr lang="en-US" altLang="en-US"/>
              <a:pPr/>
              <a:t>7</a:t>
            </a:fld>
            <a:endParaRPr lang="en-US" altLang="en-US"/>
          </a:p>
        </p:txBody>
      </p:sp>
      <p:sp>
        <p:nvSpPr>
          <p:cNvPr id="17412" name="Rectangle 2"/>
          <p:cNvSpPr>
            <a:spLocks noGrp="1" noChangeArrowheads="1"/>
          </p:cNvSpPr>
          <p:nvPr>
            <p:ph type="title"/>
          </p:nvPr>
        </p:nvSpPr>
        <p:spPr/>
        <p:txBody>
          <a:bodyPr/>
          <a:lstStyle/>
          <a:p>
            <a:pPr eaLnBrk="1" hangingPunct="1"/>
            <a:r>
              <a:rPr lang="en-US" altLang="en-US" sz="2500"/>
              <a:t>Introduction to Text Mining </a:t>
            </a:r>
          </a:p>
        </p:txBody>
      </p:sp>
      <p:sp>
        <p:nvSpPr>
          <p:cNvPr id="17413" name="Rectangle 3"/>
          <p:cNvSpPr>
            <a:spLocks noGrp="1" noChangeArrowheads="1"/>
          </p:cNvSpPr>
          <p:nvPr>
            <p:ph type="body" sz="half" idx="1"/>
          </p:nvPr>
        </p:nvSpPr>
        <p:spPr>
          <a:xfrm>
            <a:off x="457200" y="1600200"/>
            <a:ext cx="8305800" cy="4525963"/>
          </a:xfrm>
        </p:spPr>
        <p:txBody>
          <a:bodyPr/>
          <a:lstStyle/>
          <a:p>
            <a:pPr eaLnBrk="1" hangingPunct="1">
              <a:buClr>
                <a:schemeClr val="tx1"/>
              </a:buClr>
              <a:buFontTx/>
              <a:buChar char="•"/>
            </a:pPr>
            <a:endParaRPr lang="en-US" altLang="en-US" sz="1700"/>
          </a:p>
          <a:p>
            <a:pPr eaLnBrk="1" hangingPunct="1">
              <a:buClr>
                <a:schemeClr val="tx1"/>
              </a:buClr>
              <a:buFontTx/>
              <a:buChar char="•"/>
            </a:pPr>
            <a:r>
              <a:rPr lang="en-US" altLang="en-US" sz="1700"/>
              <a:t>Text Mining uses some of the following methodologies:										Information Retrieval						Information Extraction						KDD/data mining																		</a:t>
            </a:r>
          </a:p>
        </p:txBody>
      </p:sp>
      <p:graphicFrame>
        <p:nvGraphicFramePr>
          <p:cNvPr id="17414" name="Object 4"/>
          <p:cNvGraphicFramePr>
            <a:graphicFrameLocks noGrp="1" noChangeAspect="1"/>
          </p:cNvGraphicFramePr>
          <p:nvPr>
            <p:ph sz="half" idx="2"/>
          </p:nvPr>
        </p:nvGraphicFramePr>
        <p:xfrm>
          <a:off x="4048125" y="3333750"/>
          <a:ext cx="3927475" cy="2428875"/>
        </p:xfrm>
        <a:graphic>
          <a:graphicData uri="http://schemas.openxmlformats.org/presentationml/2006/ole">
            <mc:AlternateContent xmlns:mc="http://schemas.openxmlformats.org/markup-compatibility/2006">
              <mc:Choice xmlns:v="urn:schemas-microsoft-com:vml" Requires="v">
                <p:oleObj spid="_x0000_s17427" name="PBrush" r:id="rId4" imgW="9659698" imgH="6163535" progId="">
                  <p:embed/>
                </p:oleObj>
              </mc:Choice>
              <mc:Fallback>
                <p:oleObj name="PBrush" r:id="rId4" imgW="9659698" imgH="6163535"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48125" y="3333750"/>
                        <a:ext cx="3927475" cy="2428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TextBox 7"/>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9" name="Picture 8">
            <a:extLst>
              <a:ext uri="{FF2B5EF4-FFF2-40B4-BE49-F238E27FC236}">
                <a16:creationId xmlns:a16="http://schemas.microsoft.com/office/drawing/2014/main" id="{E2DA19EE-2C38-4EC0-9701-B1F751C4B92F}"/>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10" name="Date Placeholder 7">
            <a:extLst>
              <a:ext uri="{FF2B5EF4-FFF2-40B4-BE49-F238E27FC236}">
                <a16:creationId xmlns:a16="http://schemas.microsoft.com/office/drawing/2014/main" id="{FF03F0CC-4B86-45AE-BFFC-EBAB5F727B69}"/>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F54B372-5461-47F1-AB72-267F7F8CFFB9}" type="slidenum">
              <a:rPr lang="en-US" altLang="en-US"/>
              <a:pPr/>
              <a:t>8</a:t>
            </a:fld>
            <a:endParaRPr lang="en-US" altLang="en-US"/>
          </a:p>
        </p:txBody>
      </p:sp>
      <p:sp>
        <p:nvSpPr>
          <p:cNvPr id="19460" name="Rectangle 2"/>
          <p:cNvSpPr>
            <a:spLocks noGrp="1" noChangeArrowheads="1"/>
          </p:cNvSpPr>
          <p:nvPr>
            <p:ph type="title"/>
          </p:nvPr>
        </p:nvSpPr>
        <p:spPr/>
        <p:txBody>
          <a:bodyPr/>
          <a:lstStyle/>
          <a:p>
            <a:pPr eaLnBrk="1" hangingPunct="1"/>
            <a:r>
              <a:rPr lang="en-US" altLang="en-US" sz="2500"/>
              <a:t>Text Mining Scenario</a:t>
            </a:r>
          </a:p>
        </p:txBody>
      </p:sp>
      <p:sp>
        <p:nvSpPr>
          <p:cNvPr id="19461" name="Rectangle 3"/>
          <p:cNvSpPr>
            <a:spLocks noGrp="1" noChangeArrowheads="1"/>
          </p:cNvSpPr>
          <p:nvPr>
            <p:ph type="body" idx="1"/>
          </p:nvPr>
        </p:nvSpPr>
        <p:spPr/>
        <p:txBody>
          <a:bodyPr/>
          <a:lstStyle/>
          <a:p>
            <a:pPr eaLnBrk="1" hangingPunct="1"/>
            <a:r>
              <a:rPr lang="en-US" altLang="en-US" sz="1900"/>
              <a:t>Genres								. News papers							. Company reports						. </a:t>
            </a:r>
            <a:r>
              <a:rPr lang="en-US" altLang="en-US" sz="1900">
                <a:solidFill>
                  <a:schemeClr val="accent2"/>
                </a:solidFill>
              </a:rPr>
              <a:t>Scientific literature</a:t>
            </a:r>
            <a:r>
              <a:rPr lang="en-US" altLang="en-US" sz="1900"/>
              <a:t> 						. Legal documents</a:t>
            </a:r>
          </a:p>
          <a:p>
            <a:pPr eaLnBrk="1" hangingPunct="1"/>
            <a:r>
              <a:rPr lang="en-US" altLang="en-US" sz="1900"/>
              <a:t>Languages								. </a:t>
            </a:r>
            <a:r>
              <a:rPr lang="en-US" altLang="en-US" sz="1900">
                <a:solidFill>
                  <a:schemeClr val="accent2"/>
                </a:solidFill>
              </a:rPr>
              <a:t>English</a:t>
            </a:r>
            <a:r>
              <a:rPr lang="en-US" altLang="en-US" sz="1900"/>
              <a:t>, French, Hindi, Sanskrit….</a:t>
            </a:r>
          </a:p>
          <a:p>
            <a:pPr eaLnBrk="1" hangingPunct="1"/>
            <a:r>
              <a:rPr lang="en-US" altLang="en-US" sz="1900"/>
              <a:t>We are interested in Biomedical literature documents. </a:t>
            </a:r>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sp>
        <p:nvSpPr>
          <p:cNvPr id="19463" name="Date Placeholder 7"/>
          <p:cNvSpPr>
            <a:spLocks noGrp="1"/>
          </p:cNvSpPr>
          <p:nvPr>
            <p:ph type="dt" sz="quarter" idx="4294967295"/>
          </p:nvPr>
        </p:nvSpPr>
        <p:spPr>
          <a:xfrm>
            <a:off x="609600" y="6245225"/>
            <a:ext cx="85344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n-US" altLang="en-US" sz="1100" dirty="0"/>
              <a:t>Copyright 2006-2014</a:t>
            </a:r>
          </a:p>
          <a:p>
            <a:pPr algn="ctr"/>
            <a:r>
              <a:rPr lang="en-US" altLang="en-US" sz="1100" dirty="0"/>
              <a:t>Araicom Research, LLC</a:t>
            </a:r>
          </a:p>
        </p:txBody>
      </p:sp>
      <p:pic>
        <p:nvPicPr>
          <p:cNvPr id="8" name="Picture 7">
            <a:extLst>
              <a:ext uri="{FF2B5EF4-FFF2-40B4-BE49-F238E27FC236}">
                <a16:creationId xmlns:a16="http://schemas.microsoft.com/office/drawing/2014/main" id="{F09C24C5-8FBB-40CA-ACB9-FAAC73B1202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EA710D0-303E-45C6-830C-4CD6D84E8910}" type="slidenum">
              <a:rPr lang="en-US" altLang="en-US"/>
              <a:pPr/>
              <a:t>9</a:t>
            </a:fld>
            <a:endParaRPr lang="en-US" altLang="en-US"/>
          </a:p>
        </p:txBody>
      </p:sp>
      <p:sp>
        <p:nvSpPr>
          <p:cNvPr id="21508" name="Rectangle 2"/>
          <p:cNvSpPr>
            <a:spLocks noGrp="1" noChangeArrowheads="1"/>
          </p:cNvSpPr>
          <p:nvPr>
            <p:ph type="title"/>
          </p:nvPr>
        </p:nvSpPr>
        <p:spPr/>
        <p:txBody>
          <a:bodyPr/>
          <a:lstStyle/>
          <a:p>
            <a:pPr eaLnBrk="1" hangingPunct="1"/>
            <a:r>
              <a:rPr lang="en-US" altLang="en-US" sz="2500"/>
              <a:t>Text Mining from Biomedical Literature</a:t>
            </a:r>
          </a:p>
        </p:txBody>
      </p:sp>
      <p:sp>
        <p:nvSpPr>
          <p:cNvPr id="21509" name="Rectangle 3"/>
          <p:cNvSpPr>
            <a:spLocks noGrp="1" noChangeArrowheads="1"/>
          </p:cNvSpPr>
          <p:nvPr>
            <p:ph type="body" idx="1"/>
          </p:nvPr>
        </p:nvSpPr>
        <p:spPr/>
        <p:txBody>
          <a:bodyPr/>
          <a:lstStyle/>
          <a:p>
            <a:pPr eaLnBrk="1" hangingPunct="1"/>
            <a:endParaRPr lang="en-US" altLang="en-US" sz="1900"/>
          </a:p>
          <a:p>
            <a:pPr eaLnBrk="1" hangingPunct="1"/>
            <a:endParaRPr lang="en-US" altLang="en-US" sz="1900"/>
          </a:p>
          <a:p>
            <a:pPr eaLnBrk="1" hangingPunct="1"/>
            <a:r>
              <a:rPr lang="en-US" altLang="en-US" sz="1900"/>
              <a:t>Advantages							. Access to large and ever growing collection of 	 	 documents</a:t>
            </a:r>
          </a:p>
          <a:p>
            <a:pPr eaLnBrk="1" hangingPunct="1">
              <a:buFont typeface="Wingdings" panose="05000000000000000000" pitchFamily="2" charset="2"/>
              <a:buNone/>
            </a:pPr>
            <a:r>
              <a:rPr lang="en-US" altLang="en-US" sz="1900"/>
              <a:t>		. Very well defined thesaurus available			. Proven use</a:t>
            </a:r>
          </a:p>
          <a:p>
            <a:pPr eaLnBrk="1" hangingPunct="1"/>
            <a:endParaRPr lang="en-US" altLang="en-US" sz="1900"/>
          </a:p>
          <a:p>
            <a:pPr eaLnBrk="1" hangingPunct="1"/>
            <a:endParaRPr lang="en-US" altLang="en-US" sz="1900"/>
          </a:p>
        </p:txBody>
      </p:sp>
      <p:sp>
        <p:nvSpPr>
          <p:cNvPr id="7" name="TextBox 6"/>
          <p:cNvSpPr txBox="1"/>
          <p:nvPr/>
        </p:nvSpPr>
        <p:spPr>
          <a:xfrm>
            <a:off x="0" y="0"/>
            <a:ext cx="9144000" cy="738188"/>
          </a:xfrm>
          <a:prstGeom prst="rect">
            <a:avLst/>
          </a:prstGeom>
          <a:solidFill>
            <a:schemeClr val="bg2">
              <a:lumMod val="90000"/>
            </a:schemeClr>
          </a:solidFill>
          <a:ln>
            <a:solidFill>
              <a:schemeClr val="accent1"/>
            </a:solidFill>
          </a:ln>
        </p:spPr>
        <p:txBody>
          <a:bodyPr tIns="228600" bIns="228600">
            <a:spAutoFit/>
          </a:bodyPr>
          <a:lstStyle/>
          <a:p>
            <a:pPr algn="ctr">
              <a:spcBef>
                <a:spcPts val="1200"/>
              </a:spcBef>
              <a:spcAft>
                <a:spcPts val="1200"/>
              </a:spcAft>
              <a:defRPr/>
            </a:pPr>
            <a:endParaRPr lang="en-US" dirty="0">
              <a:effectLst>
                <a:outerShdw blurRad="38100" dist="38100" dir="2700000" algn="tl">
                  <a:srgbClr val="000000">
                    <a:alpha val="43137"/>
                  </a:srgbClr>
                </a:outerShdw>
              </a:effectLst>
              <a:latin typeface="Arial Black" pitchFamily="34" charset="0"/>
            </a:endParaRPr>
          </a:p>
        </p:txBody>
      </p:sp>
      <p:pic>
        <p:nvPicPr>
          <p:cNvPr id="8" name="Picture 7">
            <a:extLst>
              <a:ext uri="{FF2B5EF4-FFF2-40B4-BE49-F238E27FC236}">
                <a16:creationId xmlns:a16="http://schemas.microsoft.com/office/drawing/2014/main" id="{70622EC8-D48F-41D8-B5CF-25D4A0DA005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803" b="22039"/>
          <a:stretch/>
        </p:blipFill>
        <p:spPr>
          <a:xfrm>
            <a:off x="152400" y="64293"/>
            <a:ext cx="1881188" cy="609601"/>
          </a:xfrm>
          <a:prstGeom prst="rect">
            <a:avLst/>
          </a:prstGeom>
        </p:spPr>
      </p:pic>
      <p:sp>
        <p:nvSpPr>
          <p:cNvPr id="9" name="Date Placeholder 7">
            <a:extLst>
              <a:ext uri="{FF2B5EF4-FFF2-40B4-BE49-F238E27FC236}">
                <a16:creationId xmlns:a16="http://schemas.microsoft.com/office/drawing/2014/main" id="{62F42A25-E98E-4BA8-8655-16750164C63E}"/>
              </a:ext>
            </a:extLst>
          </p:cNvPr>
          <p:cNvSpPr txBox="1">
            <a:spLocks/>
          </p:cNvSpPr>
          <p:nvPr/>
        </p:nvSpPr>
        <p:spPr>
          <a:xfrm>
            <a:off x="609600" y="6245225"/>
            <a:ext cx="8077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Verdana" panose="020B0604030504040204" pitchFamily="34" charset="0"/>
                <a:ea typeface="+mn-ea"/>
                <a:cs typeface="+mn-cs"/>
              </a:defRPr>
            </a:lvl9pPr>
          </a:lstStyle>
          <a:p>
            <a:pPr algn="ctr"/>
            <a:r>
              <a:rPr lang="en-US" altLang="en-US" sz="1100"/>
              <a:t>Copyright 2006-2014</a:t>
            </a:r>
          </a:p>
          <a:p>
            <a:pPr algn="ctr"/>
            <a:r>
              <a:rPr lang="en-US" altLang="en-US" sz="1100"/>
              <a:t>Araicom Research, LLC</a:t>
            </a:r>
            <a:endParaRPr lang="en-US" altLang="en-US" sz="1100" dirty="0"/>
          </a:p>
        </p:txBody>
      </p:sp>
    </p:spTree>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8418</TotalTime>
  <Words>3088</Words>
  <Application>Microsoft Office PowerPoint</Application>
  <PresentationFormat>On-screen Show (4:3)</PresentationFormat>
  <Paragraphs>869</Paragraphs>
  <Slides>64</Slides>
  <Notes>64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4" baseType="lpstr">
      <vt:lpstr>宋体</vt:lpstr>
      <vt:lpstr>Arial</vt:lpstr>
      <vt:lpstr>Arial Black</vt:lpstr>
      <vt:lpstr>Arial Rounded MT Bold</vt:lpstr>
      <vt:lpstr>Times New Roman</vt:lpstr>
      <vt:lpstr>Univers</vt:lpstr>
      <vt:lpstr>Verdana</vt:lpstr>
      <vt:lpstr>Wingdings</vt:lpstr>
      <vt:lpstr>Profile</vt:lpstr>
      <vt:lpstr>PBrush</vt:lpstr>
      <vt:lpstr>Text Mining from Biomedical Literature:  </vt:lpstr>
      <vt:lpstr>Outline of the talk</vt:lpstr>
      <vt:lpstr>Useful Terminology</vt:lpstr>
      <vt:lpstr>What is Text Mining ?</vt:lpstr>
      <vt:lpstr>Motivating Example</vt:lpstr>
      <vt:lpstr>Motivating Example (Continued…)</vt:lpstr>
      <vt:lpstr>Introduction to Text Mining </vt:lpstr>
      <vt:lpstr>Text Mining Scenario</vt:lpstr>
      <vt:lpstr>Text Mining from Biomedical Literature</vt:lpstr>
      <vt:lpstr>Text Mining from Biomedical Literature: Example</vt:lpstr>
      <vt:lpstr>Text Mining from Biomedical Literature: Example</vt:lpstr>
      <vt:lpstr>Text Mining from Biomedical Literature: Example</vt:lpstr>
      <vt:lpstr>Conceptual Biology: Hypotheses Generation System</vt:lpstr>
      <vt:lpstr>The Potential Use cases</vt:lpstr>
      <vt:lpstr>The Potential Use cases</vt:lpstr>
      <vt:lpstr>Architecture of CB</vt:lpstr>
      <vt:lpstr>Background Information</vt:lpstr>
      <vt:lpstr>Background Information (continued…)</vt:lpstr>
      <vt:lpstr>Background Information (continued…)</vt:lpstr>
      <vt:lpstr>Knowledge Warehouse Creation</vt:lpstr>
      <vt:lpstr>Knowledge Warehouse</vt:lpstr>
      <vt:lpstr>Strong and Novel Associations</vt:lpstr>
      <vt:lpstr>How to measure the similarity?</vt:lpstr>
      <vt:lpstr>Similarity</vt:lpstr>
      <vt:lpstr>PowerPoint Presentation</vt:lpstr>
      <vt:lpstr>Hypothesis Generation Approaches</vt:lpstr>
      <vt:lpstr>Retrieval Based Approach </vt:lpstr>
      <vt:lpstr>PowerPoint Presentation</vt:lpstr>
      <vt:lpstr>PowerPoint Presentation</vt:lpstr>
      <vt:lpstr>Chain Hypotheses</vt:lpstr>
      <vt:lpstr>Document Space of Chain Concepts</vt:lpstr>
      <vt:lpstr>Are we doing Text Mining?</vt:lpstr>
      <vt:lpstr>Limitations of the Current System</vt:lpstr>
      <vt:lpstr>Limitations of the Current System</vt:lpstr>
      <vt:lpstr>Architecture of Future CB</vt:lpstr>
      <vt:lpstr>Information Extraction</vt:lpstr>
      <vt:lpstr>Information Extraction</vt:lpstr>
      <vt:lpstr>Entity Extraction Example</vt:lpstr>
      <vt:lpstr>What IE is NOT: Information Retrieval</vt:lpstr>
      <vt:lpstr>The Contrast Between IR and IE: Goals</vt:lpstr>
      <vt:lpstr>Medical Entity Extraction</vt:lpstr>
      <vt:lpstr>Medical Entity Extraction</vt:lpstr>
      <vt:lpstr>Current Methods for Entity Extraction</vt:lpstr>
      <vt:lpstr>Relation Extraction</vt:lpstr>
      <vt:lpstr>Relation Extraction in CB</vt:lpstr>
      <vt:lpstr>Hypotheses Generation</vt:lpstr>
      <vt:lpstr>Future Work</vt:lpstr>
      <vt:lpstr>What is Knowledge ?</vt:lpstr>
      <vt:lpstr>What is Knowledge ?</vt:lpstr>
      <vt:lpstr>What is Knowledge ?</vt:lpstr>
      <vt:lpstr>References</vt:lpstr>
      <vt:lpstr>Knowledge Warehouse Creation – Design Issues</vt:lpstr>
      <vt:lpstr>XML Parsing</vt:lpstr>
      <vt:lpstr>Memory management</vt:lpstr>
      <vt:lpstr>Memory management</vt:lpstr>
      <vt:lpstr>Memory management (continued…)</vt:lpstr>
      <vt:lpstr>Memory management (continued…)</vt:lpstr>
      <vt:lpstr>Database design</vt:lpstr>
      <vt:lpstr>DB2 Storage</vt:lpstr>
      <vt:lpstr>Page</vt:lpstr>
      <vt:lpstr>Page organization</vt:lpstr>
      <vt:lpstr>Experiments</vt:lpstr>
      <vt:lpstr>Experiments (Continued…)</vt:lpstr>
      <vt:lpstr>KW Creation 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Presti</dc:creator>
  <cp:lastModifiedBy>Karen Rands</cp:lastModifiedBy>
  <cp:revision>473</cp:revision>
  <cp:lastPrinted>1601-01-01T00:00:00Z</cp:lastPrinted>
  <dcterms:created xsi:type="dcterms:W3CDTF">1601-01-01T00:00:00Z</dcterms:created>
  <dcterms:modified xsi:type="dcterms:W3CDTF">2018-11-09T22:11:34Z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